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1"/>
  </p:notesMasterIdLst>
  <p:sldIdLst>
    <p:sldId id="256" r:id="rId2"/>
    <p:sldId id="371" r:id="rId3"/>
    <p:sldId id="382" r:id="rId4"/>
    <p:sldId id="372" r:id="rId5"/>
    <p:sldId id="257" r:id="rId6"/>
    <p:sldId id="332" r:id="rId7"/>
    <p:sldId id="388" r:id="rId8"/>
    <p:sldId id="373" r:id="rId9"/>
    <p:sldId id="360" r:id="rId10"/>
    <p:sldId id="359" r:id="rId11"/>
    <p:sldId id="361" r:id="rId12"/>
    <p:sldId id="369" r:id="rId13"/>
    <p:sldId id="374" r:id="rId14"/>
    <p:sldId id="362" r:id="rId15"/>
    <p:sldId id="370" r:id="rId16"/>
    <p:sldId id="260" r:id="rId17"/>
    <p:sldId id="334" r:id="rId18"/>
    <p:sldId id="333" r:id="rId19"/>
    <p:sldId id="258" r:id="rId20"/>
    <p:sldId id="375" r:id="rId21"/>
    <p:sldId id="340" r:id="rId22"/>
    <p:sldId id="383" r:id="rId23"/>
    <p:sldId id="389" r:id="rId24"/>
    <p:sldId id="384" r:id="rId25"/>
    <p:sldId id="367" r:id="rId26"/>
    <p:sldId id="385" r:id="rId27"/>
    <p:sldId id="353" r:id="rId28"/>
    <p:sldId id="377" r:id="rId29"/>
    <p:sldId id="357" r:id="rId30"/>
    <p:sldId id="386" r:id="rId31"/>
    <p:sldId id="358" r:id="rId32"/>
    <p:sldId id="379" r:id="rId33"/>
    <p:sldId id="376" r:id="rId34"/>
    <p:sldId id="324" r:id="rId35"/>
    <p:sldId id="387" r:id="rId36"/>
    <p:sldId id="295" r:id="rId37"/>
    <p:sldId id="326" r:id="rId38"/>
    <p:sldId id="381" r:id="rId39"/>
    <p:sldId id="327"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樣式 1 - 輔色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94"/>
    <p:restoredTop sz="53159" autoAdjust="0"/>
  </p:normalViewPr>
  <p:slideViewPr>
    <p:cSldViewPr snapToGrid="0">
      <p:cViewPr varScale="1">
        <p:scale>
          <a:sx n="85" d="100"/>
          <a:sy n="85" d="100"/>
        </p:scale>
        <p:origin x="162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en-US" altLang="zh-TW" sz="1100" b="0" i="0" u="none" strike="noStrike" cap="none" baseline="0" dirty="0">
              <a:solidFill>
                <a:srgbClr val="000000"/>
              </a:solidFill>
              <a:latin typeface="Arial"/>
              <a:ea typeface="Arial"/>
              <a:cs typeface="Arial"/>
              <a:sym typeface="Arial"/>
            </a:endParaRPr>
          </a:p>
          <a:p>
            <a:pPr marL="158750" indent="0">
              <a:buNone/>
            </a:pPr>
            <a:endParaRPr lang="en-US" altLang="zh-TW" sz="1100" b="0" i="0" u="none" strike="noStrike" cap="none" baseline="0" dirty="0">
              <a:solidFill>
                <a:srgbClr val="000000"/>
              </a:solidFill>
              <a:effectLst/>
              <a:latin typeface="Arial"/>
              <a:ea typeface="Microsoft JhengHei" panose="020B0604030504040204" pitchFamily="34" charset="-120"/>
              <a:cs typeface="Arial"/>
              <a:sym typeface="Arial"/>
            </a:endParaRPr>
          </a:p>
          <a:p>
            <a:pPr marL="158750" indent="0">
              <a:buNone/>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en-US" sz="1100" b="0" i="0" u="none" strike="noStrike" cap="none" dirty="0">
                <a:solidFill>
                  <a:srgbClr val="000000"/>
                </a:solidFill>
                <a:effectLst/>
                <a:latin typeface="Arial"/>
                <a:ea typeface="Arial"/>
                <a:cs typeface="Arial"/>
                <a:sym typeface="Arial"/>
              </a:rPr>
              <a:t>這是一個比較常看到取得歷史交易紀錄的方法，</a:t>
            </a:r>
            <a:r>
              <a:rPr lang="en-US" altLang="zh-TW" sz="1100" b="0" i="0" u="none" strike="noStrike" cap="none" dirty="0">
                <a:solidFill>
                  <a:srgbClr val="000000"/>
                </a:solidFill>
                <a:effectLst/>
                <a:latin typeface="Arial"/>
                <a:ea typeface="Arial"/>
                <a:cs typeface="Arial"/>
                <a:sym typeface="Arial"/>
              </a:rPr>
              <a:t>event listener</a:t>
            </a:r>
            <a:r>
              <a:rPr lang="zh-TW" altLang="en-US" sz="1100" b="0" i="0" u="none" strike="noStrike" cap="none" dirty="0">
                <a:solidFill>
                  <a:srgbClr val="000000"/>
                </a:solidFill>
                <a:effectLst/>
                <a:latin typeface="Arial"/>
                <a:ea typeface="Arial"/>
                <a:cs typeface="Arial"/>
                <a:sym typeface="Arial"/>
              </a:rPr>
              <a:t>，主要是利用</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監聽並取得該智能合約的特定</a:t>
            </a:r>
            <a:r>
              <a:rPr lang="en-US" altLang="zh-TW" sz="1100" b="0" i="0" u="none" strike="noStrike" cap="none" dirty="0">
                <a:solidFill>
                  <a:srgbClr val="000000"/>
                </a:solidFill>
                <a:effectLst/>
                <a:latin typeface="Arial"/>
                <a:ea typeface="Arial"/>
                <a:cs typeface="Arial"/>
                <a:sym typeface="Arial"/>
              </a:rPr>
              <a:t>event</a:t>
            </a:r>
            <a:r>
              <a:rPr lang="zh-TW" altLang="en-US" sz="1100" b="0" i="0" u="none" strike="noStrike" cap="none" dirty="0">
                <a:solidFill>
                  <a:srgbClr val="000000"/>
                </a:solidFill>
                <a:effectLst/>
                <a:latin typeface="Arial"/>
                <a:ea typeface="Arial"/>
                <a:cs typeface="Arial"/>
                <a:sym typeface="Arial"/>
              </a:rPr>
              <a:t>。例如今天我要轉送一枚代幣給</a:t>
            </a:r>
            <a:r>
              <a:rPr lang="en-US" altLang="zh-TW" sz="1100" b="0" i="0" u="none" strike="noStrike" cap="none" dirty="0">
                <a:solidFill>
                  <a:srgbClr val="000000"/>
                </a:solidFill>
                <a:effectLst/>
                <a:latin typeface="Arial"/>
                <a:ea typeface="Arial"/>
                <a:cs typeface="Arial"/>
                <a:sym typeface="Arial"/>
              </a:rPr>
              <a:t>Alice</a:t>
            </a:r>
            <a:r>
              <a:rPr lang="zh-TW" altLang="en-US" sz="1100" b="0" i="0" u="none" strike="noStrike" cap="none" dirty="0">
                <a:solidFill>
                  <a:srgbClr val="000000"/>
                </a:solidFill>
                <a:effectLst/>
                <a:latin typeface="Arial"/>
                <a:ea typeface="Arial"/>
                <a:cs typeface="Arial"/>
                <a:sym typeface="Arial"/>
              </a:rPr>
              <a:t>，我可以在合約內部訂定一個</a:t>
            </a:r>
            <a:r>
              <a:rPr lang="en-US" altLang="zh-TW" sz="1100" b="0" i="0" u="none" strike="noStrike" cap="none" dirty="0">
                <a:solidFill>
                  <a:srgbClr val="000000"/>
                </a:solidFill>
                <a:effectLst/>
                <a:latin typeface="Arial"/>
                <a:ea typeface="Arial"/>
                <a:cs typeface="Arial"/>
                <a:sym typeface="Arial"/>
              </a:rPr>
              <a:t>event</a:t>
            </a:r>
            <a:r>
              <a:rPr lang="zh-TW" altLang="en-US" sz="1100" b="0" i="0" u="none" strike="noStrike" cap="none" dirty="0">
                <a:solidFill>
                  <a:srgbClr val="000000"/>
                </a:solidFill>
                <a:effectLst/>
                <a:latin typeface="Arial"/>
                <a:ea typeface="Arial"/>
                <a:cs typeface="Arial"/>
                <a:sym typeface="Arial"/>
              </a:rPr>
              <a:t>，當我下達轉送的指令時同時發出</a:t>
            </a:r>
            <a:r>
              <a:rPr lang="en-US" altLang="zh-TW" sz="1100" b="0" i="0" u="none" strike="noStrike" cap="none" dirty="0">
                <a:solidFill>
                  <a:srgbClr val="000000"/>
                </a:solidFill>
                <a:effectLst/>
                <a:latin typeface="Arial"/>
                <a:ea typeface="Arial"/>
                <a:cs typeface="Arial"/>
                <a:sym typeface="Arial"/>
              </a:rPr>
              <a:t>event</a:t>
            </a:r>
            <a:r>
              <a:rPr lang="zh-TW" altLang="en-US" sz="1100" b="0" i="0" u="none" strike="noStrike" cap="none" dirty="0">
                <a:solidFill>
                  <a:srgbClr val="000000"/>
                </a:solidFill>
                <a:effectLst/>
                <a:latin typeface="Arial"/>
                <a:ea typeface="Arial"/>
                <a:cs typeface="Arial"/>
                <a:sym typeface="Arial"/>
              </a:rPr>
              <a:t>，而我就可以在區塊鏈外部是否有此</a:t>
            </a:r>
            <a:r>
              <a:rPr lang="en-US" altLang="zh-TW" sz="1100" b="0" i="0" u="none" strike="noStrike" cap="none" dirty="0">
                <a:solidFill>
                  <a:srgbClr val="000000"/>
                </a:solidFill>
                <a:effectLst/>
                <a:latin typeface="Arial"/>
                <a:ea typeface="Arial"/>
                <a:cs typeface="Arial"/>
                <a:sym typeface="Arial"/>
              </a:rPr>
              <a:t>event</a:t>
            </a:r>
            <a:r>
              <a:rPr lang="zh-TW" altLang="en-US" sz="1100" b="0" i="0" u="none" strike="noStrike" cap="none" dirty="0">
                <a:solidFill>
                  <a:srgbClr val="000000"/>
                </a:solidFill>
                <a:effectLst/>
                <a:latin typeface="Arial"/>
                <a:ea typeface="Arial"/>
                <a:cs typeface="Arial"/>
                <a:sym typeface="Arial"/>
              </a:rPr>
              <a:t>的發生，以取得交易紀錄。</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en-US" sz="1100" b="0" i="0" u="none" strike="noStrike" cap="none" dirty="0">
                <a:solidFill>
                  <a:srgbClr val="000000"/>
                </a:solidFill>
                <a:effectLst/>
                <a:latin typeface="Arial"/>
                <a:ea typeface="Arial"/>
                <a:cs typeface="Arial"/>
                <a:sym typeface="Arial"/>
              </a:rPr>
              <a:t>而這類方法主要缺點在於</a:t>
            </a:r>
            <a:r>
              <a:rPr lang="en-US" altLang="zh-TW" sz="1100" b="0" i="0" u="none" strike="noStrike" cap="none" dirty="0">
                <a:solidFill>
                  <a:srgbClr val="000000"/>
                </a:solidFill>
                <a:effectLst/>
                <a:latin typeface="Arial"/>
                <a:ea typeface="Arial"/>
                <a:cs typeface="Arial"/>
                <a:sym typeface="Arial"/>
              </a:rPr>
              <a:t>:</a:t>
            </a: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需要在智能合約內部加入</a:t>
            </a:r>
            <a:r>
              <a:rPr lang="en-US" altLang="zh-TW" sz="1100" b="0" i="0" u="none" strike="noStrike" cap="none" dirty="0">
                <a:solidFill>
                  <a:srgbClr val="000000"/>
                </a:solidFill>
                <a:effectLst/>
                <a:latin typeface="Arial"/>
                <a:ea typeface="Arial"/>
                <a:cs typeface="Arial"/>
                <a:sym typeface="Arial"/>
              </a:rPr>
              <a:t>Event</a:t>
            </a: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從外部取得的事件 </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交易紀錄</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，大多儲存於本地的資料庫中。</a:t>
            </a:r>
            <a:endParaRPr lang="en-US" altLang="zh-TW" sz="1100" b="0" i="0" u="none" strike="noStrike" cap="none" dirty="0">
              <a:solidFill>
                <a:srgbClr val="000000"/>
              </a:solidFill>
              <a:effectLst/>
              <a:latin typeface="Arial"/>
              <a:ea typeface="Arial"/>
              <a:cs typeface="Arial"/>
              <a:sym typeface="Arial"/>
            </a:endParaRPr>
          </a:p>
          <a:p>
            <a:pPr marL="387350" indent="-228600">
              <a:buAutoNum type="arabicPeriod"/>
            </a:pPr>
            <a:endParaRPr lang="en-US" altLang="zh-TW" sz="1100" b="0" i="0" u="none" strike="noStrike" cap="none" dirty="0">
              <a:solidFill>
                <a:srgbClr val="000000"/>
              </a:solidFill>
              <a:effectLst/>
              <a:latin typeface="Arial"/>
              <a:ea typeface="Arial"/>
              <a:cs typeface="Arial"/>
              <a:sym typeface="Arial"/>
            </a:endParaRP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必須修改修改合約</a:t>
            </a:r>
            <a:endParaRPr lang="en-US" altLang="zh-TW" sz="1100" b="0" i="0" u="none" strike="noStrike" cap="none" dirty="0">
              <a:solidFill>
                <a:srgbClr val="000000"/>
              </a:solidFill>
              <a:effectLst/>
              <a:latin typeface="Arial"/>
              <a:ea typeface="Arial"/>
              <a:cs typeface="Arial"/>
              <a:sym typeface="Arial"/>
            </a:endParaRP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發送事件</a:t>
            </a:r>
            <a:endParaRPr lang="en-US" altLang="zh-TW" sz="1100" b="0" i="0" u="none" strike="noStrike" cap="none" dirty="0">
              <a:solidFill>
                <a:srgbClr val="000000"/>
              </a:solidFill>
              <a:effectLst/>
              <a:latin typeface="Arial"/>
              <a:ea typeface="Arial"/>
              <a:cs typeface="Arial"/>
              <a:sym typeface="Arial"/>
            </a:endParaRPr>
          </a:p>
          <a:p>
            <a:pPr marL="387350" indent="-228600">
              <a:buAutoNum type="arabicPeriod"/>
            </a:pPr>
            <a:r>
              <a:rPr lang="zh-TW" altLang="en-US" sz="1100" b="0" i="0" u="none" strike="noStrike" cap="none" dirty="0">
                <a:solidFill>
                  <a:srgbClr val="000000"/>
                </a:solidFill>
                <a:effectLst/>
                <a:latin typeface="Arial"/>
                <a:ea typeface="Arial"/>
                <a:cs typeface="Arial"/>
                <a:sym typeface="Arial"/>
              </a:rPr>
              <a:t>伺服器必須一直監聽，可以直接針對我要的交易做接收</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75144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24084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此為本實驗的設計發想，將區塊鏈</a:t>
            </a:r>
            <a:r>
              <a:rPr lang="en-US" altLang="zh-TW" dirty="0"/>
              <a:t>A</a:t>
            </a:r>
            <a:r>
              <a:rPr lang="zh-TW" altLang="en-US" dirty="0"/>
              <a:t>的交易紀錄儲存於另一區塊鏈</a:t>
            </a:r>
            <a:r>
              <a:rPr lang="en-US" altLang="zh-TW" dirty="0"/>
              <a:t>B</a:t>
            </a:r>
            <a:r>
              <a:rPr lang="zh-TW" altLang="en-US" dirty="0"/>
              <a:t>中．在實作的情況當中，我們是取得以太坊主網上的交易紀錄，並儲存於私有鏈當中，主要考量到鏈上可能發生交易擁塞的狀況，也可以透過自訂義私有鏈的環境來加速同步交易的效率</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使用智能合約顯示，代替區塊鏈</a:t>
            </a:r>
            <a:endParaRPr lang="en-US" altLang="zh-TW" dirty="0"/>
          </a:p>
          <a:p>
            <a:pPr marL="0" lvl="0" indent="0" algn="l" rtl="0">
              <a:spcBef>
                <a:spcPts val="0"/>
              </a:spcBef>
              <a:spcAft>
                <a:spcPts val="0"/>
              </a:spcAft>
              <a:buNone/>
            </a:pPr>
            <a:r>
              <a:rPr lang="zh-TW" altLang="en-US" dirty="0"/>
              <a:t>擷取我們想要的資料</a:t>
            </a:r>
            <a:endParaRPr lang="en-US" altLang="zh-TW" dirty="0"/>
          </a:p>
        </p:txBody>
      </p:sp>
    </p:spTree>
    <p:extLst>
      <p:ext uri="{BB962C8B-B14F-4D97-AF65-F5344CB8AC3E}">
        <p14:creationId xmlns:p14="http://schemas.microsoft.com/office/powerpoint/2010/main" val="2945922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867910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智能合約是區塊鏈中一種制訂合約時所使用的特殊協議，智能合約中內含了程式碼函式，可用於做決策、儲存資料等。</a:t>
            </a:r>
            <a:endParaRPr lang="en-US" altLang="zh-TW" sz="1100" b="0" i="0" u="none" strike="noStrike" cap="none" dirty="0">
              <a:solidFill>
                <a:srgbClr val="000000"/>
              </a:solidFill>
              <a:effectLst/>
              <a:latin typeface="Arial"/>
              <a:ea typeface="Arial"/>
              <a:cs typeface="Arial"/>
              <a:sym typeface="Arial"/>
            </a:endParaRPr>
          </a:p>
          <a:p>
            <a:pPr marL="158750" indent="0" fontAlgn="base">
              <a:buNone/>
            </a:pP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安全性高：智能合約經過部屬後，在未經許可的情況下不會有更改、遺失的狀況。</a:t>
            </a:r>
            <a:endParaRPr lang="en-US" altLang="zh-TW" sz="1100" b="0" i="0" u="none" strike="noStrike" cap="none" dirty="0">
              <a:solidFill>
                <a:srgbClr val="000000"/>
              </a:solidFill>
              <a:effectLst/>
              <a:latin typeface="Arial"/>
              <a:ea typeface="Arial"/>
              <a:cs typeface="Arial"/>
              <a:sym typeface="Arial"/>
            </a:endParaRPr>
          </a:p>
          <a:p>
            <a:pPr fontAlgn="base"/>
            <a:endParaRPr lang="zh-TW" altLang="en-US"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交易效率高：智能合約的流程幾乎為自動化，使其交易效率提高。</a:t>
            </a:r>
            <a:endParaRPr lang="en-US" altLang="zh-TW" sz="1100" b="0" i="0" u="none" strike="noStrike" cap="none" dirty="0">
              <a:solidFill>
                <a:srgbClr val="000000"/>
              </a:solidFill>
              <a:effectLst/>
              <a:latin typeface="Arial"/>
              <a:ea typeface="Arial"/>
              <a:cs typeface="Arial"/>
              <a:sym typeface="Arial"/>
            </a:endParaRPr>
          </a:p>
          <a:p>
            <a:pPr fontAlgn="base"/>
            <a:endParaRPr lang="zh-TW" altLang="en-US"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7350" indent="-228600" fontAlgn="base">
              <a:buAutoNum type="arabicPeriod"/>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區塊鏈是為一個「去中心化的分散式資料庫」，透過集體維護讓區塊鏈裡面的資料更可靠；區塊鏈技術依靠複雜的密碼學與分散式演算法，解決了安全信任問題，並</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過該技術到</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數據儲存、交易驗證、訊息傳遞</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387350" indent="-228600" fontAlgn="base">
              <a:buAutoNum type="arabicPeriod"/>
            </a:pP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2.</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後來</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透過權限管理機制，而有了</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私有鏈與聯盟鏈。</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而建立私有鏈也可以自訂其區塊大小、挖礦速度，達到使用者的應用需求。</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3.</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而我所提及的區塊大小、挖礦速度則是關連到區塊鏈中的交易。</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以更新</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帳本內容</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r>
              <a:rPr lang="zh-TW" altLang="en-US" dirty="0">
                <a:effectLst/>
                <a:latin typeface="DengXian" panose="02010600030101010101" pitchFamily="2" charset="-122"/>
                <a:ea typeface="DengXian" panose="02010600030101010101" pitchFamily="2" charset="-122"/>
              </a:rPr>
              <a:t>例如</a:t>
            </a:r>
            <a:r>
              <a:rPr lang="en-US" altLang="zh-TW" dirty="0">
                <a:effectLst/>
                <a:latin typeface="DengXian" panose="02010600030101010101" pitchFamily="2" charset="-122"/>
                <a:ea typeface="DengXian" panose="02010600030101010101" pitchFamily="2" charset="-122"/>
              </a:rPr>
              <a:t>:</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以太坊</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區塊鏈中</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，每個區塊都有</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固定</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的大小限制</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，每筆交易會因內容不同而大小不定，所以每個區塊能夠打包的交易數量是有限的。但是，在私有鏈當中，我們能自訂義區塊大小，以及打包速度，能夠加速我們處理鏈上交易的狀況</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marR="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使用區塊鏈的優點</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p:txBody>
      </p:sp>
    </p:spTree>
    <p:extLst>
      <p:ext uri="{BB962C8B-B14F-4D97-AF65-F5344CB8AC3E}">
        <p14:creationId xmlns:p14="http://schemas.microsoft.com/office/powerpoint/2010/main" val="625669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表示用見證人</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放個圖，表示中間人傳遞訊息</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前提是信任大家，但有可能寸在壞人，依賴程度</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922745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663375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只留兩個區塊鏈</a:t>
            </a:r>
            <a:endParaRPr lang="en-US" altLang="zh-TW" dirty="0"/>
          </a:p>
        </p:txBody>
      </p:sp>
    </p:spTree>
    <p:extLst>
      <p:ext uri="{BB962C8B-B14F-4D97-AF65-F5344CB8AC3E}">
        <p14:creationId xmlns:p14="http://schemas.microsoft.com/office/powerpoint/2010/main" val="1996218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紫色箭頭指導合約</a:t>
            </a:r>
            <a:endParaRPr lang="en-US" altLang="zh-TW" dirty="0"/>
          </a:p>
          <a:p>
            <a:pPr marL="0" lvl="0" indent="0" algn="l" rtl="0">
              <a:spcBef>
                <a:spcPts val="0"/>
              </a:spcBef>
              <a:spcAft>
                <a:spcPts val="0"/>
              </a:spcAft>
              <a:buNone/>
            </a:pPr>
            <a:r>
              <a:rPr lang="zh-TW" altLang="en-US" dirty="0"/>
              <a:t>用動畫呈現，</a:t>
            </a:r>
            <a:r>
              <a:rPr lang="en-US" altLang="zh-TW" dirty="0" err="1"/>
              <a:t>Txs</a:t>
            </a:r>
            <a:r>
              <a:rPr lang="zh-TW" altLang="en-US" dirty="0"/>
              <a:t>內容</a:t>
            </a:r>
            <a:endParaRPr lang="en-US" altLang="zh-TW" dirty="0"/>
          </a:p>
          <a:p>
            <a:pPr marL="0" lvl="0" indent="0" algn="l" rtl="0">
              <a:spcBef>
                <a:spcPts val="0"/>
              </a:spcBef>
              <a:spcAft>
                <a:spcPts val="0"/>
              </a:spcAft>
              <a:buNone/>
            </a:pPr>
            <a:r>
              <a:rPr lang="zh-TW" altLang="en-US" dirty="0"/>
              <a:t>多</a:t>
            </a:r>
            <a:r>
              <a:rPr lang="en-US" altLang="zh-TW" dirty="0" err="1"/>
              <a:t>ethereum</a:t>
            </a:r>
            <a:r>
              <a:rPr lang="en-US" altLang="zh-TW" dirty="0"/>
              <a:t>-bridge</a:t>
            </a:r>
          </a:p>
        </p:txBody>
      </p:sp>
    </p:spTree>
    <p:extLst>
      <p:ext uri="{BB962C8B-B14F-4D97-AF65-F5344CB8AC3E}">
        <p14:creationId xmlns:p14="http://schemas.microsoft.com/office/powerpoint/2010/main" val="3977119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紫色箭頭指導合約</a:t>
            </a:r>
            <a:endParaRPr lang="en-US" altLang="zh-TW" dirty="0"/>
          </a:p>
          <a:p>
            <a:pPr marL="0" lvl="0" indent="0" algn="l" rtl="0">
              <a:spcBef>
                <a:spcPts val="0"/>
              </a:spcBef>
              <a:spcAft>
                <a:spcPts val="0"/>
              </a:spcAft>
              <a:buNone/>
            </a:pPr>
            <a:r>
              <a:rPr lang="zh-TW" altLang="en-US" dirty="0"/>
              <a:t>用動畫呈現，</a:t>
            </a:r>
            <a:r>
              <a:rPr lang="en-US" altLang="zh-TW" dirty="0" err="1"/>
              <a:t>Txs</a:t>
            </a:r>
            <a:r>
              <a:rPr lang="zh-TW" altLang="en-US" dirty="0"/>
              <a:t>內容</a:t>
            </a:r>
            <a:endParaRPr lang="en-US" altLang="zh-TW" dirty="0"/>
          </a:p>
          <a:p>
            <a:pPr marL="0" lvl="0" indent="0" algn="l" rtl="0">
              <a:spcBef>
                <a:spcPts val="0"/>
              </a:spcBef>
              <a:spcAft>
                <a:spcPts val="0"/>
              </a:spcAft>
              <a:buNone/>
            </a:pPr>
            <a:r>
              <a:rPr lang="zh-TW" altLang="en-US" dirty="0"/>
              <a:t>多</a:t>
            </a:r>
            <a:r>
              <a:rPr lang="en-US" altLang="zh-TW" dirty="0" err="1"/>
              <a:t>ethereum</a:t>
            </a:r>
            <a:r>
              <a:rPr lang="en-US" altLang="zh-TW" dirty="0"/>
              <a:t>-bridge</a:t>
            </a:r>
          </a:p>
        </p:txBody>
      </p:sp>
    </p:spTree>
    <p:extLst>
      <p:ext uri="{BB962C8B-B14F-4D97-AF65-F5344CB8AC3E}">
        <p14:creationId xmlns:p14="http://schemas.microsoft.com/office/powerpoint/2010/main" val="661799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err="1"/>
              <a:t>HIgight</a:t>
            </a:r>
            <a:endParaRPr lang="en-US" altLang="zh-TW" dirty="0"/>
          </a:p>
        </p:txBody>
      </p:sp>
    </p:spTree>
    <p:extLst>
      <p:ext uri="{BB962C8B-B14F-4D97-AF65-F5344CB8AC3E}">
        <p14:creationId xmlns:p14="http://schemas.microsoft.com/office/powerpoint/2010/main" val="3591489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而在本研究中，我們使用見證人機制來實現跨鏈技術</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err="1"/>
              <a:t>HIgight</a:t>
            </a:r>
            <a:endParaRPr lang="en-US" altLang="zh-TW" dirty="0"/>
          </a:p>
        </p:txBody>
      </p:sp>
    </p:spTree>
    <p:extLst>
      <p:ext uri="{BB962C8B-B14F-4D97-AF65-F5344CB8AC3E}">
        <p14:creationId xmlns:p14="http://schemas.microsoft.com/office/powerpoint/2010/main" val="2505077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此為本實驗系統中所儲存之資料內容，其資料為透過區塊高度有小到大儲存</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解釋合約如何有小到大儲存</a:t>
            </a:r>
            <a:br>
              <a:rPr lang="en-US" altLang="zh-TW" dirty="0"/>
            </a:br>
            <a:r>
              <a:rPr lang="zh-TW" altLang="en-US" dirty="0"/>
              <a:t>解釋合約使用流程</a:t>
            </a:r>
            <a:endParaRPr lang="en-US" altLang="zh-TW" dirty="0"/>
          </a:p>
        </p:txBody>
      </p:sp>
    </p:spTree>
    <p:extLst>
      <p:ext uri="{BB962C8B-B14F-4D97-AF65-F5344CB8AC3E}">
        <p14:creationId xmlns:p14="http://schemas.microsoft.com/office/powerpoint/2010/main" val="80627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3352157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52492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a:t>
            </a:r>
            <a:endParaRPr lang="en-US" altLang="zh-TW" dirty="0"/>
          </a:p>
          <a:p>
            <a:pPr marL="0" lvl="0" indent="0" algn="l" rtl="0">
              <a:spcBef>
                <a:spcPts val="0"/>
              </a:spcBef>
              <a:spcAft>
                <a:spcPts val="0"/>
              </a:spcAft>
              <a:buNone/>
            </a:pPr>
            <a:r>
              <a:rPr lang="zh-TW" altLang="en-US" dirty="0"/>
              <a:t>我們更透過</a:t>
            </a:r>
            <a:r>
              <a:rPr lang="en-US" altLang="zh-TW" dirty="0"/>
              <a:t>Binary</a:t>
            </a:r>
            <a:r>
              <a:rPr lang="zh-TW" altLang="en-US" dirty="0"/>
              <a:t> </a:t>
            </a:r>
            <a:r>
              <a:rPr lang="en-US" altLang="zh-TW" dirty="0"/>
              <a:t>Search</a:t>
            </a:r>
            <a:r>
              <a:rPr lang="zh-TW" altLang="en-US" dirty="0"/>
              <a:t>的方式，更快速的取得欲查詢的交易內容</a:t>
            </a:r>
          </a:p>
        </p:txBody>
      </p:sp>
    </p:spTree>
    <p:extLst>
      <p:ext uri="{BB962C8B-B14F-4D97-AF65-F5344CB8AC3E}">
        <p14:creationId xmlns:p14="http://schemas.microsoft.com/office/powerpoint/2010/main" val="299667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dirty="0"/>
              <a:t>的方式，更快速的取得欲查詢的交易內容</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10-10. 50-50</a:t>
            </a:r>
          </a:p>
          <a:p>
            <a:pPr marL="0" lvl="0" indent="0" algn="l" rtl="0">
              <a:spcBef>
                <a:spcPts val="0"/>
              </a:spcBef>
              <a:spcAft>
                <a:spcPts val="0"/>
              </a:spcAft>
              <a:buNone/>
            </a:pPr>
            <a:r>
              <a:rPr lang="zh-TW" altLang="en-US" dirty="0"/>
              <a:t>每個區塊高度有</a:t>
            </a:r>
            <a:r>
              <a:rPr lang="en-US" altLang="zh-TW" dirty="0"/>
              <a:t>10</a:t>
            </a:r>
            <a:r>
              <a:rPr lang="zh-TW" altLang="en-US" dirty="0"/>
              <a:t>筆要寫出來</a:t>
            </a:r>
            <a:endParaRPr lang="en-US" altLang="zh-TW" dirty="0"/>
          </a:p>
        </p:txBody>
      </p:sp>
    </p:spTree>
    <p:extLst>
      <p:ext uri="{BB962C8B-B14F-4D97-AF65-F5344CB8AC3E}">
        <p14:creationId xmlns:p14="http://schemas.microsoft.com/office/powerpoint/2010/main" val="358317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1197252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新增</a:t>
            </a:r>
            <a:r>
              <a:rPr lang="en-US" altLang="zh-TW" dirty="0"/>
              <a:t>/</a:t>
            </a:r>
            <a:r>
              <a:rPr lang="zh-TW" altLang="en-US" dirty="0"/>
              <a:t>修改 域追蹤的</a:t>
            </a:r>
            <a:r>
              <a:rPr lang="en-US" altLang="zh-TW" dirty="0"/>
              <a:t>ERC20 Token</a:t>
            </a:r>
            <a:endParaRPr lang="zh-TW" altLang="en-US" dirty="0"/>
          </a:p>
        </p:txBody>
      </p:sp>
    </p:spTree>
    <p:extLst>
      <p:ext uri="{BB962C8B-B14F-4D97-AF65-F5344CB8AC3E}">
        <p14:creationId xmlns:p14="http://schemas.microsoft.com/office/powerpoint/2010/main" val="2210080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extLst>
      <p:ext uri="{BB962C8B-B14F-4D97-AF65-F5344CB8AC3E}">
        <p14:creationId xmlns:p14="http://schemas.microsoft.com/office/powerpoint/2010/main" val="2577616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05160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區塊鏈本身是鏈結式的結構，沒有</a:t>
            </a:r>
            <a:r>
              <a:rPr lang="en-US" altLang="zh-TW" dirty="0">
                <a:latin typeface="Microsoft JhengHei" panose="020B0604030504040204" pitchFamily="34" charset="-120"/>
                <a:ea typeface="Microsoft JhengHei" panose="020B0604030504040204" pitchFamily="34" charset="-120"/>
              </a:rPr>
              <a:t>index</a:t>
            </a:r>
            <a:r>
              <a:rPr lang="zh-TW" altLang="en-US" dirty="0">
                <a:latin typeface="Microsoft JhengHei" panose="020B0604030504040204" pitchFamily="34" charset="-120"/>
                <a:ea typeface="Microsoft JhengHei" panose="020B0604030504040204" pitchFamily="34" charset="-120"/>
              </a:rPr>
              <a:t>的設計，無法直接取得我們想搜索的數據。</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所以我們提供本服務，簡化區塊鏈搜索的複雜性</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圖拿掉</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區塊鏈本身不支援搜尋的功能，必須而外寫程式去查詢</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為何不存到本地資料庫？</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先把問題提出</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做到這些功能，又能去中心化，具有公信力</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這邊我利用這個例子來解釋，這是一區塊鏈，而這些都是此區塊鏈上的用戶，用戶間的每條線皆代表有交易的發生。</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而我們該如何知道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Alice</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與</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Bob</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之間發生過那些歷史交易，甚至是想得知於某個區塊區間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or</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時間範圍的所發生的交易</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此圖太抽象，給一個表，交易內容有什麼</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問題：區塊</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100~ 200</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間 Ａ給Ｂ多少</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USDT</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 </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token…</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發生的交易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 -&gt; ?</a:t>
            </a:r>
          </a:p>
        </p:txBody>
      </p:sp>
    </p:spTree>
    <p:extLst>
      <p:ext uri="{BB962C8B-B14F-4D97-AF65-F5344CB8AC3E}">
        <p14:creationId xmlns:p14="http://schemas.microsoft.com/office/powerpoint/2010/main" val="101406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這邊我利用這個例子來解釋，這是一區塊鏈，而這些都是此區塊鏈上的用戶，用戶間的每條線皆代表有交易的發生。</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而我們該如何知道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Alice</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與</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Bob</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之間發生過那些歷史交易，甚至是想得知於某個區塊區間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or</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時間範圍的所發生的交易</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此圖太抽象，給一個表，交易內容有什麼</a:t>
            </a:r>
            <a:endPar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問題：區塊</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100~ 200</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間 Ａ給Ｂ多少</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USDT</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 </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token…</a:t>
            </a: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發生的交易</a:t>
            </a:r>
            <a:r>
              <a:rPr lang="en-US" altLang="zh-TW"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 -&gt; ?</a:t>
            </a:r>
          </a:p>
        </p:txBody>
      </p:sp>
    </p:spTree>
    <p:extLst>
      <p:ext uri="{BB962C8B-B14F-4D97-AF65-F5344CB8AC3E}">
        <p14:creationId xmlns:p14="http://schemas.microsoft.com/office/powerpoint/2010/main" val="1134900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2575003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endParaRPr lang="en-US" altLang="zh-TW" sz="1100" b="0" i="0" u="none" strike="noStrike" cap="none" dirty="0">
              <a:solidFill>
                <a:srgbClr val="000000"/>
              </a:solidFill>
              <a:effectLst/>
              <a:latin typeface="Arial"/>
              <a:ea typeface="Arial"/>
              <a:cs typeface="Arial"/>
              <a:sym typeface="Arial"/>
            </a:endParaRPr>
          </a:p>
          <a:p>
            <a:pPr marL="158750" indent="0">
              <a:buNone/>
            </a:pP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en-US" sz="1100" b="0" i="0" u="none" strike="noStrike" cap="none" dirty="0">
                <a:solidFill>
                  <a:srgbClr val="000000"/>
                </a:solidFill>
                <a:effectLst/>
                <a:latin typeface="Arial"/>
                <a:ea typeface="Arial"/>
                <a:cs typeface="Arial"/>
                <a:sym typeface="Arial"/>
              </a:rPr>
              <a:t>安裝 維護伺服器</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4920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24.png"/><Relationship Id="rId5" Type="http://schemas.openxmlformats.org/officeDocument/2006/relationships/image" Target="../media/image4.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18.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png"/><Relationship Id="rId5" Type="http://schemas.openxmlformats.org/officeDocument/2006/relationships/image" Target="../media/image30.png"/><Relationship Id="rId1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png"/><Relationship Id="rId5" Type="http://schemas.openxmlformats.org/officeDocument/2006/relationships/image" Target="../media/image30.png"/><Relationship Id="rId1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png"/><Relationship Id="rId5" Type="http://schemas.openxmlformats.org/officeDocument/2006/relationships/image" Target="../media/image30.png"/><Relationship Id="rId1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png"/><Relationship Id="rId5" Type="http://schemas.openxmlformats.org/officeDocument/2006/relationships/image" Target="../media/image30.png"/><Relationship Id="rId15" Type="http://schemas.openxmlformats.org/officeDocument/2006/relationships/image" Target="../media/image19.png"/><Relationship Id="rId10" Type="http://schemas.openxmlformats.org/officeDocument/2006/relationships/image" Target="../media/image2.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8" y="3235341"/>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保有區塊鏈特性：不可改變性、數字資產的建立和轉移</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
        <p:nvSpPr>
          <p:cNvPr id="3" name="投影片編號版面配置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10</a:t>
            </a:fld>
            <a:endParaRPr lang="zh-TW" altLang="en-US"/>
          </a:p>
        </p:txBody>
      </p:sp>
    </p:spTree>
    <p:extLst>
      <p:ext uri="{BB962C8B-B14F-4D97-AF65-F5344CB8AC3E}">
        <p14:creationId xmlns:p14="http://schemas.microsoft.com/office/powerpoint/2010/main" val="2677158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交易雙方位址、時間和數量等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區塊範圍、時間範圍等功能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11</a:t>
            </a:fld>
            <a:endParaRPr lang="zh-TW" altLang="en-US"/>
          </a:p>
        </p:txBody>
      </p:sp>
    </p:spTree>
    <p:extLst>
      <p:ext uri="{BB962C8B-B14F-4D97-AF65-F5344CB8AC3E}">
        <p14:creationId xmlns:p14="http://schemas.microsoft.com/office/powerpoint/2010/main" val="1195934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ea typeface="標楷體" panose="03000509000000000000" pitchFamily="65" charset="-120"/>
                <a:cs typeface="Times New Roman" panose="02020603050405020304" pitchFamily="18" charset="0"/>
              </a:rPr>
              <a:t>Event Listener</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web3 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訂閱並監聽事件</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於智能合約中訂定「</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」，並於數位貨幣交易發生時</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emit</a:t>
            </a: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取得之交易信息大多儲存於本地資料庫中</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無法修改已部署的智能合約</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12</a:t>
            </a:fld>
            <a:endParaRPr lang="zh-TW" altLang="en-US"/>
          </a:p>
        </p:txBody>
      </p:sp>
    </p:spTree>
    <p:extLst>
      <p:ext uri="{BB962C8B-B14F-4D97-AF65-F5344CB8AC3E}">
        <p14:creationId xmlns:p14="http://schemas.microsoft.com/office/powerpoint/2010/main" val="109679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設計發想</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技術背景：區塊鏈、智能合約、跨鏈技術</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13</a:t>
            </a:fld>
            <a:endParaRPr lang="zh-TW" altLang="en-US"/>
          </a:p>
        </p:txBody>
      </p:sp>
    </p:spTree>
    <p:extLst>
      <p:ext uri="{BB962C8B-B14F-4D97-AF65-F5344CB8AC3E}">
        <p14:creationId xmlns:p14="http://schemas.microsoft.com/office/powerpoint/2010/main" val="334181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設計發想</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cxnSp>
        <p:nvCxnSpPr>
          <p:cNvPr id="4" name="直線接點 3"/>
          <p:cNvCxnSpPr/>
          <p:nvPr/>
        </p:nvCxnSpPr>
        <p:spPr>
          <a:xfrm flipV="1">
            <a:off x="181303" y="2963917"/>
            <a:ext cx="8781393" cy="15768"/>
          </a:xfrm>
          <a:prstGeom prst="line">
            <a:avLst/>
          </a:prstGeom>
          <a:ln w="3175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889761" y="2521255"/>
            <a:ext cx="1364476" cy="338554"/>
          </a:xfrm>
          <a:prstGeom prst="rect">
            <a:avLst/>
          </a:prstGeom>
          <a:noFill/>
        </p:spPr>
        <p:txBody>
          <a:bodyPr wrap="none" rtlCol="0">
            <a:spAutoFit/>
          </a:bodyPr>
          <a:lstStyle/>
          <a:p>
            <a:r>
              <a:rPr lang="en-US" altLang="zh-TW" sz="1600" b="1" dirty="0" err="1">
                <a:solidFill>
                  <a:srgbClr val="7030A0"/>
                </a:solidFill>
                <a:latin typeface="Times New Roman" panose="02020603050405020304" pitchFamily="18" charset="0"/>
                <a:cs typeface="Times New Roman" panose="02020603050405020304" pitchFamily="18" charset="0"/>
              </a:rPr>
              <a:t>Blockchain</a:t>
            </a:r>
            <a:r>
              <a:rPr lang="en-US" altLang="zh-TW" sz="1600" b="1" dirty="0">
                <a:solidFill>
                  <a:srgbClr val="7030A0"/>
                </a:solidFill>
                <a:latin typeface="Times New Roman" panose="02020603050405020304" pitchFamily="18" charset="0"/>
                <a:cs typeface="Times New Roman" panose="02020603050405020304" pitchFamily="18" charset="0"/>
              </a:rPr>
              <a:t> A</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3895371" y="3083793"/>
            <a:ext cx="1353256" cy="338554"/>
          </a:xfrm>
          <a:prstGeom prst="rect">
            <a:avLst/>
          </a:prstGeom>
          <a:noFill/>
        </p:spPr>
        <p:txBody>
          <a:bodyPr wrap="none" rtlCol="0">
            <a:spAutoFit/>
          </a:bodyPr>
          <a:lstStyle/>
          <a:p>
            <a:r>
              <a:rPr lang="en-US" altLang="zh-TW" sz="1600" b="1" dirty="0" err="1">
                <a:solidFill>
                  <a:srgbClr val="7030A0"/>
                </a:solidFill>
                <a:latin typeface="Times New Roman" panose="02020603050405020304" pitchFamily="18" charset="0"/>
                <a:cs typeface="Times New Roman" panose="02020603050405020304" pitchFamily="18" charset="0"/>
              </a:rPr>
              <a:t>Blockchain</a:t>
            </a:r>
            <a:r>
              <a:rPr lang="en-US" altLang="zh-TW" sz="1600" b="1" dirty="0">
                <a:solidFill>
                  <a:srgbClr val="7030A0"/>
                </a:solidFill>
                <a:latin typeface="Times New Roman" panose="02020603050405020304" pitchFamily="18" charset="0"/>
                <a:cs typeface="Times New Roman" panose="02020603050405020304" pitchFamily="18" charset="0"/>
              </a:rPr>
              <a:t> B</a:t>
            </a:r>
            <a:endParaRPr lang="zh-TW" altLang="en-US" sz="1600" b="1" dirty="0">
              <a:solidFill>
                <a:srgbClr val="7030A0"/>
              </a:solidFill>
              <a:latin typeface="Times New Roman" panose="02020603050405020304" pitchFamily="18" charset="0"/>
              <a:cs typeface="Times New Roman" panose="02020603050405020304" pitchFamily="18" charset="0"/>
            </a:endParaRPr>
          </a:p>
        </p:txBody>
      </p:sp>
      <p:grpSp>
        <p:nvGrpSpPr>
          <p:cNvPr id="11" name="群組 10"/>
          <p:cNvGrpSpPr/>
          <p:nvPr/>
        </p:nvGrpSpPr>
        <p:grpSpPr>
          <a:xfrm>
            <a:off x="818714" y="1573425"/>
            <a:ext cx="540000" cy="540000"/>
            <a:chOff x="1061782" y="1523437"/>
            <a:chExt cx="540000" cy="540000"/>
          </a:xfrm>
        </p:grpSpPr>
        <p:pic>
          <p:nvPicPr>
            <p:cNvPr id="15" name="圖片 14">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1123987" y="1585642"/>
              <a:ext cx="415590" cy="415590"/>
            </a:xfrm>
            <a:prstGeom prst="rect">
              <a:avLst/>
            </a:prstGeom>
          </p:spPr>
        </p:pic>
        <p:sp>
          <p:nvSpPr>
            <p:cNvPr id="16" name="橢圓 15"/>
            <p:cNvSpPr/>
            <p:nvPr/>
          </p:nvSpPr>
          <p:spPr>
            <a:xfrm>
              <a:off x="1061782" y="152343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568183" y="1573425"/>
            <a:ext cx="540000" cy="540000"/>
            <a:chOff x="2464011" y="1523436"/>
            <a:chExt cx="540000" cy="540000"/>
          </a:xfrm>
        </p:grpSpPr>
        <p:pic>
          <p:nvPicPr>
            <p:cNvPr id="17" name="圖片 16">
              <a:extLst>
                <a:ext uri="{FF2B5EF4-FFF2-40B4-BE49-F238E27FC236}">
                  <a16:creationId xmlns:a16="http://schemas.microsoft.com/office/drawing/2014/main" id="{09C1CE31-3551-114F-BD3B-B5185BB3599B}"/>
                </a:ext>
              </a:extLst>
            </p:cNvPr>
            <p:cNvPicPr>
              <a:picLocks noChangeAspect="1"/>
            </p:cNvPicPr>
            <p:nvPr/>
          </p:nvPicPr>
          <p:blipFill>
            <a:blip r:embed="rId5"/>
            <a:stretch>
              <a:fillRect/>
            </a:stretch>
          </p:blipFill>
          <p:spPr>
            <a:xfrm>
              <a:off x="2526215" y="1585640"/>
              <a:ext cx="415592" cy="415592"/>
            </a:xfrm>
            <a:prstGeom prst="rect">
              <a:avLst/>
            </a:prstGeom>
          </p:spPr>
        </p:pic>
        <p:sp>
          <p:nvSpPr>
            <p:cNvPr id="18" name="橢圓 17"/>
            <p:cNvSpPr/>
            <p:nvPr/>
          </p:nvSpPr>
          <p:spPr>
            <a:xfrm>
              <a:off x="2464011" y="1523436"/>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7956279" y="1573425"/>
            <a:ext cx="540000" cy="540000"/>
            <a:chOff x="7686279" y="2235360"/>
            <a:chExt cx="540000" cy="540000"/>
          </a:xfrm>
        </p:grpSpPr>
        <p:pic>
          <p:nvPicPr>
            <p:cNvPr id="21" name="圖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279" y="2298360"/>
              <a:ext cx="414000" cy="414000"/>
            </a:xfrm>
            <a:prstGeom prst="rect">
              <a:avLst/>
            </a:prstGeom>
          </p:spPr>
        </p:pic>
        <p:sp>
          <p:nvSpPr>
            <p:cNvPr id="22" name="橢圓 21"/>
            <p:cNvSpPr/>
            <p:nvPr/>
          </p:nvSpPr>
          <p:spPr>
            <a:xfrm>
              <a:off x="7686279" y="2235360"/>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 name="群組 18"/>
          <p:cNvGrpSpPr/>
          <p:nvPr/>
        </p:nvGrpSpPr>
        <p:grpSpPr>
          <a:xfrm>
            <a:off x="6162431" y="1573425"/>
            <a:ext cx="540000" cy="540000"/>
            <a:chOff x="7146279" y="3568528"/>
            <a:chExt cx="540000" cy="540000"/>
          </a:xfrm>
        </p:grpSpPr>
        <p:pic>
          <p:nvPicPr>
            <p:cNvPr id="23" name="圖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9279" y="3631528"/>
              <a:ext cx="414000" cy="414000"/>
            </a:xfrm>
            <a:prstGeom prst="rect">
              <a:avLst/>
            </a:prstGeom>
          </p:spPr>
        </p:pic>
        <p:sp>
          <p:nvSpPr>
            <p:cNvPr id="24" name="橢圓 23"/>
            <p:cNvSpPr/>
            <p:nvPr/>
          </p:nvSpPr>
          <p:spPr>
            <a:xfrm>
              <a:off x="7146279" y="3568528"/>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id="{A5E1AF10-783C-564C-85DD-4833E90049F4}"/>
              </a:ext>
            </a:extLst>
          </p:cNvPr>
          <p:cNvPicPr>
            <a:picLocks noChangeAspect="1"/>
          </p:cNvPicPr>
          <p:nvPr/>
        </p:nvPicPr>
        <p:blipFill>
          <a:blip r:embed="rId8"/>
          <a:stretch>
            <a:fillRect/>
          </a:stretch>
        </p:blipFill>
        <p:spPr>
          <a:xfrm>
            <a:off x="1861848" y="1566290"/>
            <a:ext cx="203200" cy="203200"/>
          </a:xfrm>
          <a:prstGeom prst="rect">
            <a:avLst/>
          </a:prstGeom>
        </p:spPr>
      </p:pic>
      <p:cxnSp>
        <p:nvCxnSpPr>
          <p:cNvPr id="26" name="直線單箭頭接點 25"/>
          <p:cNvCxnSpPr>
            <a:stCxn id="16" idx="6"/>
            <a:endCxn id="18" idx="2"/>
          </p:cNvCxnSpPr>
          <p:nvPr/>
        </p:nvCxnSpPr>
        <p:spPr>
          <a:xfrm>
            <a:off x="1358714" y="1843425"/>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6702431" y="1837029"/>
            <a:ext cx="12094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圖片 30">
            <a:extLst>
              <a:ext uri="{FF2B5EF4-FFF2-40B4-BE49-F238E27FC236}">
                <a16:creationId xmlns:a16="http://schemas.microsoft.com/office/drawing/2014/main" id="{C7BD3A74-1074-A44D-91E1-E4F02CE42E47}"/>
              </a:ext>
            </a:extLst>
          </p:cNvPr>
          <p:cNvPicPr>
            <a:picLocks noChangeAspect="1"/>
          </p:cNvPicPr>
          <p:nvPr/>
        </p:nvPicPr>
        <p:blipFill>
          <a:blip r:embed="rId9"/>
          <a:stretch>
            <a:fillRect/>
          </a:stretch>
        </p:blipFill>
        <p:spPr>
          <a:xfrm>
            <a:off x="7218265" y="1578990"/>
            <a:ext cx="177800" cy="177800"/>
          </a:xfrm>
          <a:prstGeom prst="rect">
            <a:avLst/>
          </a:prstGeom>
        </p:spPr>
      </p:pic>
      <p:cxnSp>
        <p:nvCxnSpPr>
          <p:cNvPr id="36" name="直線單箭頭接點 35"/>
          <p:cNvCxnSpPr/>
          <p:nvPr/>
        </p:nvCxnSpPr>
        <p:spPr>
          <a:xfrm>
            <a:off x="1963448" y="2050425"/>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7307165" y="2008159"/>
            <a:ext cx="0" cy="1584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群組 1"/>
          <p:cNvGrpSpPr/>
          <p:nvPr/>
        </p:nvGrpSpPr>
        <p:grpSpPr>
          <a:xfrm>
            <a:off x="1494263" y="3746810"/>
            <a:ext cx="6462016" cy="1126273"/>
            <a:chOff x="1494263" y="3746810"/>
            <a:chExt cx="6462016" cy="1126273"/>
          </a:xfrm>
        </p:grpSpPr>
        <p:sp>
          <p:nvSpPr>
            <p:cNvPr id="37" name="橢圓 36"/>
            <p:cNvSpPr/>
            <p:nvPr/>
          </p:nvSpPr>
          <p:spPr>
            <a:xfrm>
              <a:off x="1494263" y="3746810"/>
              <a:ext cx="6462016" cy="11262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圖片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2548" y="4120357"/>
              <a:ext cx="396000" cy="396000"/>
            </a:xfrm>
            <a:prstGeom prst="rect">
              <a:avLst/>
            </a:prstGeom>
          </p:spPr>
        </p:pic>
        <p:pic>
          <p:nvPicPr>
            <p:cNvPr id="40" name="圖片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85952" y="4385183"/>
              <a:ext cx="396000" cy="396000"/>
            </a:xfrm>
            <a:prstGeom prst="rect">
              <a:avLst/>
            </a:prstGeom>
          </p:spPr>
        </p:pic>
        <p:pic>
          <p:nvPicPr>
            <p:cNvPr id="41" name="圖片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84297" y="4328501"/>
              <a:ext cx="396000" cy="396000"/>
            </a:xfrm>
            <a:prstGeom prst="rect">
              <a:avLst/>
            </a:prstGeom>
          </p:spPr>
        </p:pic>
        <p:pic>
          <p:nvPicPr>
            <p:cNvPr id="42" name="圖片 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6092" y="3830177"/>
              <a:ext cx="396000" cy="396000"/>
            </a:xfrm>
            <a:prstGeom prst="rect">
              <a:avLst/>
            </a:prstGeom>
          </p:spPr>
        </p:pic>
        <p:pic>
          <p:nvPicPr>
            <p:cNvPr id="43" name="圖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25271" y="4425650"/>
              <a:ext cx="396000" cy="396000"/>
            </a:xfrm>
            <a:prstGeom prst="rect">
              <a:avLst/>
            </a:prstGeom>
          </p:spPr>
        </p:pic>
        <p:pic>
          <p:nvPicPr>
            <p:cNvPr id="46" name="圖片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75641" y="4140268"/>
              <a:ext cx="396000" cy="396000"/>
            </a:xfrm>
            <a:prstGeom prst="rect">
              <a:avLst/>
            </a:prstGeom>
          </p:spPr>
        </p:pic>
        <p:pic>
          <p:nvPicPr>
            <p:cNvPr id="47" name="圖片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55078" y="3902176"/>
              <a:ext cx="396000" cy="396000"/>
            </a:xfrm>
            <a:prstGeom prst="rect">
              <a:avLst/>
            </a:prstGeom>
          </p:spPr>
        </p:pic>
        <p:pic>
          <p:nvPicPr>
            <p:cNvPr id="48" name="圖片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1672" y="3965536"/>
              <a:ext cx="396000" cy="396000"/>
            </a:xfrm>
            <a:prstGeom prst="rect">
              <a:avLst/>
            </a:prstGeom>
          </p:spPr>
        </p:pic>
        <p:pic>
          <p:nvPicPr>
            <p:cNvPr id="49" name="圖片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3065" y="3830177"/>
              <a:ext cx="396000" cy="396000"/>
            </a:xfrm>
            <a:prstGeom prst="rect">
              <a:avLst/>
            </a:prstGeom>
          </p:spPr>
        </p:pic>
        <p:pic>
          <p:nvPicPr>
            <p:cNvPr id="50" name="圖片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1556" y="4354664"/>
              <a:ext cx="396000" cy="396000"/>
            </a:xfrm>
            <a:prstGeom prst="rect">
              <a:avLst/>
            </a:prstGeom>
          </p:spPr>
        </p:pic>
      </p:grpSp>
      <p:sp>
        <p:nvSpPr>
          <p:cNvPr id="44" name="投影片編號版面配置區 4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14</a:t>
            </a:fld>
            <a:endParaRPr lang="zh-TW" altLang="en-US"/>
          </a:p>
        </p:txBody>
      </p:sp>
    </p:spTree>
    <p:extLst>
      <p:ext uri="{BB962C8B-B14F-4D97-AF65-F5344CB8AC3E}">
        <p14:creationId xmlns:p14="http://schemas.microsoft.com/office/powerpoint/2010/main" val="29629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使用者可自行新增玉追蹤的</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token</a:t>
            </a: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儲存數位貨幣交易紀錄於區塊鏈中</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利用跨鏈技術存取兩不同區塊鏈上的資訊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15</a:t>
            </a:fld>
            <a:endParaRPr lang="zh-TW" altLang="en-US"/>
          </a:p>
        </p:txBody>
      </p:sp>
    </p:spTree>
    <p:extLst>
      <p:ext uri="{BB962C8B-B14F-4D97-AF65-F5344CB8AC3E}">
        <p14:creationId xmlns:p14="http://schemas.microsoft.com/office/powerpoint/2010/main" val="228867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區塊鏈</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智能合約</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跨鏈技術</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16</a:t>
            </a:fld>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標楷體" panose="03000509000000000000" pitchFamily="65" charset="-120"/>
                <a:ea typeface="標楷體" panose="03000509000000000000" pitchFamily="65" charset="-120"/>
              </a:rPr>
              <a:t>WHY</a:t>
            </a: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自動化執行合約內容</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17</a:t>
            </a:fld>
            <a:endParaRPr lang="zh-TW" altLang="en-US"/>
          </a:p>
        </p:txBody>
      </p:sp>
    </p:spTree>
    <p:extLst>
      <p:ext uri="{BB962C8B-B14F-4D97-AF65-F5344CB8AC3E}">
        <p14:creationId xmlns:p14="http://schemas.microsoft.com/office/powerpoint/2010/main" val="3681422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為何使用另一區塊鏈做為儲存</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4"/>
            <a:ext cx="8520600" cy="3991025"/>
          </a:xfrm>
          <a:prstGeom prst="rect">
            <a:avLst/>
          </a:prstGeom>
        </p:spPr>
        <p:txBody>
          <a:bodyPr spcFirstLastPara="1" wrap="square" lIns="91425" tIns="91425" rIns="91425" bIns="91425" numCol="1" anchor="t" anchorCtr="0">
            <a:noAutofit/>
          </a:bodyPr>
          <a:lstStyle/>
          <a:p>
            <a:pPr algn="just">
              <a:lnSpc>
                <a:spcPct val="100000"/>
              </a:lnSpc>
              <a:spcBef>
                <a:spcPts val="300"/>
              </a:spcBef>
              <a:spcAft>
                <a:spcPts val="300"/>
              </a:spcAft>
            </a:pPr>
            <a:r>
              <a:rPr lang="zh-TW" altLang="en-US" sz="2400" dirty="0">
                <a:solidFill>
                  <a:schemeClr val="tx1"/>
                </a:solidFill>
                <a:latin typeface="標楷體" panose="03000509000000000000" pitchFamily="65" charset="-120"/>
                <a:ea typeface="標楷體" panose="03000509000000000000" pitchFamily="65" charset="-120"/>
              </a:rPr>
              <a:t>多節點共同維護的帳本</a:t>
            </a:r>
            <a:endParaRPr lang="en-US" altLang="zh-TW" sz="2400" dirty="0">
              <a:solidFill>
                <a:schemeClr val="tx1"/>
              </a:solidFill>
              <a:latin typeface="標楷體" panose="03000509000000000000" pitchFamily="65" charset="-120"/>
              <a:ea typeface="標楷體" panose="03000509000000000000" pitchFamily="65" charset="-120"/>
            </a:endParaRPr>
          </a:p>
          <a:p>
            <a:pPr lvl="1" algn="just">
              <a:lnSpc>
                <a:spcPct val="100000"/>
              </a:lnSpc>
              <a:spcBef>
                <a:spcPts val="300"/>
              </a:spcBef>
              <a:spcAft>
                <a:spcPts val="300"/>
              </a:spcAft>
            </a:pPr>
            <a:r>
              <a:rPr lang="zh-TW" altLang="en-US" sz="2000" dirty="0">
                <a:solidFill>
                  <a:schemeClr val="tx1"/>
                </a:solidFill>
                <a:latin typeface="標楷體" panose="03000509000000000000" pitchFamily="65" charset="-120"/>
                <a:ea typeface="標楷體" panose="03000509000000000000" pitchFamily="65" charset="-120"/>
              </a:rPr>
              <a:t>安全、可信任、不得任意竄改</a:t>
            </a:r>
            <a:endParaRPr lang="en-US" altLang="zh-TW" sz="2000" dirty="0">
              <a:solidFill>
                <a:schemeClr val="tx1"/>
              </a:solidFill>
              <a:latin typeface="標楷體" panose="03000509000000000000" pitchFamily="65" charset="-120"/>
              <a:ea typeface="標楷體" panose="03000509000000000000" pitchFamily="65" charset="-120"/>
            </a:endParaRPr>
          </a:p>
          <a:p>
            <a:pPr lvl="1" algn="just">
              <a:lnSpc>
                <a:spcPct val="100000"/>
              </a:lnSpc>
              <a:spcBef>
                <a:spcPts val="600"/>
              </a:spcBef>
              <a:spcAft>
                <a:spcPts val="600"/>
              </a:spcAft>
            </a:pPr>
            <a:r>
              <a:rPr lang="zh-TW" altLang="en-US" sz="2000" dirty="0">
                <a:solidFill>
                  <a:schemeClr val="tx1"/>
                </a:solidFill>
                <a:latin typeface="標楷體" panose="03000509000000000000" pitchFamily="65" charset="-120"/>
                <a:ea typeface="標楷體" panose="03000509000000000000" pitchFamily="65" charset="-120"/>
              </a:rPr>
              <a:t>數據儲存、交易驗證、傳遞訊息等</a:t>
            </a:r>
            <a:endParaRPr lang="en-US" altLang="zh-TW" sz="2000" dirty="0">
              <a:solidFill>
                <a:schemeClr val="tx1"/>
              </a:solidFill>
              <a:latin typeface="標楷體" panose="03000509000000000000" pitchFamily="65" charset="-120"/>
              <a:ea typeface="標楷體" panose="03000509000000000000" pitchFamily="65" charset="-120"/>
            </a:endParaRPr>
          </a:p>
          <a:p>
            <a:pPr algn="just">
              <a:lnSpc>
                <a:spcPct val="100000"/>
              </a:lnSpc>
              <a:spcBef>
                <a:spcPts val="600"/>
              </a:spcBef>
              <a:spcAft>
                <a:spcPts val="600"/>
              </a:spcAft>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spcBef>
                <a:spcPts val="300"/>
              </a:spcBef>
              <a:spcAft>
                <a:spcPts val="300"/>
              </a:spcAft>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公有鏈：任何人皆可參與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spcBef>
                <a:spcPts val="600"/>
              </a:spcBef>
              <a:spcAft>
                <a:spcPts val="600"/>
              </a:spcAft>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 </a:t>
            </a:r>
            <a:r>
              <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&amp;</a:t>
            </a: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聯盟鏈：須得到授權才可參與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00000"/>
              </a:lnSpc>
              <a:spcBef>
                <a:spcPts val="600"/>
              </a:spcBef>
              <a:spcAft>
                <a:spcPts val="600"/>
              </a:spcAft>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交易與挖礦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gn="just">
              <a:lnSpc>
                <a:spcPct val="100000"/>
              </a:lnSpc>
              <a:spcBef>
                <a:spcPts val="300"/>
              </a:spcBef>
              <a:spcAft>
                <a:spcPts val="300"/>
              </a:spcAft>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gn="just">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gn="just">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18</a:t>
            </a:fld>
            <a:endParaRPr lang="zh-TW" altLang="en-US"/>
          </a:p>
        </p:txBody>
      </p:sp>
    </p:spTree>
    <p:extLst>
      <p:ext uri="{BB962C8B-B14F-4D97-AF65-F5344CB8AC3E}">
        <p14:creationId xmlns:p14="http://schemas.microsoft.com/office/powerpoint/2010/main" val="22619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4">
                                            <p:txEl>
                                              <p:pRg st="3" end="3"/>
                                            </p:txEl>
                                          </p:spTgt>
                                        </p:tgtEl>
                                        <p:attrNameLst>
                                          <p:attrName>style.visibility</p:attrName>
                                        </p:attrNameLst>
                                      </p:cBhvr>
                                      <p:to>
                                        <p:strVal val="visible"/>
                                      </p:to>
                                    </p:set>
                                    <p:animEffect transition="in" filter="fade">
                                      <p:cBhvr>
                                        <p:cTn id="7" dur="1000"/>
                                        <p:tgtEl>
                                          <p:spTgt spid="94">
                                            <p:txEl>
                                              <p:pRg st="3" end="3"/>
                                            </p:txEl>
                                          </p:spTgt>
                                        </p:tgtEl>
                                      </p:cBhvr>
                                    </p:animEffect>
                                    <p:anim calcmode="lin" valueType="num">
                                      <p:cBhvr>
                                        <p:cTn id="8" dur="1000" fill="hold"/>
                                        <p:tgtEl>
                                          <p:spTgt spid="9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9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4">
                                            <p:txEl>
                                              <p:pRg st="4" end="4"/>
                                            </p:txEl>
                                          </p:spTgt>
                                        </p:tgtEl>
                                        <p:attrNameLst>
                                          <p:attrName>style.visibility</p:attrName>
                                        </p:attrNameLst>
                                      </p:cBhvr>
                                      <p:to>
                                        <p:strVal val="visible"/>
                                      </p:to>
                                    </p:set>
                                    <p:animEffect transition="in" filter="fade">
                                      <p:cBhvr>
                                        <p:cTn id="12" dur="1000"/>
                                        <p:tgtEl>
                                          <p:spTgt spid="94">
                                            <p:txEl>
                                              <p:pRg st="4" end="4"/>
                                            </p:txEl>
                                          </p:spTgt>
                                        </p:tgtEl>
                                      </p:cBhvr>
                                    </p:animEffect>
                                    <p:anim calcmode="lin" valueType="num">
                                      <p:cBhvr>
                                        <p:cTn id="13" dur="1000" fill="hold"/>
                                        <p:tgtEl>
                                          <p:spTgt spid="9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9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4">
                                            <p:txEl>
                                              <p:pRg st="5" end="5"/>
                                            </p:txEl>
                                          </p:spTgt>
                                        </p:tgtEl>
                                        <p:attrNameLst>
                                          <p:attrName>style.visibility</p:attrName>
                                        </p:attrNameLst>
                                      </p:cBhvr>
                                      <p:to>
                                        <p:strVal val="visible"/>
                                      </p:to>
                                    </p:set>
                                    <p:animEffect transition="in" filter="fade">
                                      <p:cBhvr>
                                        <p:cTn id="17" dur="1000"/>
                                        <p:tgtEl>
                                          <p:spTgt spid="94">
                                            <p:txEl>
                                              <p:pRg st="5" end="5"/>
                                            </p:txEl>
                                          </p:spTgt>
                                        </p:tgtEl>
                                      </p:cBhvr>
                                    </p:animEffect>
                                    <p:anim calcmode="lin" valueType="num">
                                      <p:cBhvr>
                                        <p:cTn id="18" dur="1000" fill="hold"/>
                                        <p:tgtEl>
                                          <p:spTgt spid="9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9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4">
                                            <p:txEl>
                                              <p:pRg st="6" end="6"/>
                                            </p:txEl>
                                          </p:spTgt>
                                        </p:tgtEl>
                                        <p:attrNameLst>
                                          <p:attrName>style.visibility</p:attrName>
                                        </p:attrNameLst>
                                      </p:cBhvr>
                                      <p:to>
                                        <p:strVal val="visible"/>
                                      </p:to>
                                    </p:set>
                                    <p:animEffect transition="in" filter="fade">
                                      <p:cBhvr>
                                        <p:cTn id="24" dur="1000"/>
                                        <p:tgtEl>
                                          <p:spTgt spid="94">
                                            <p:txEl>
                                              <p:pRg st="6" end="6"/>
                                            </p:txEl>
                                          </p:spTgt>
                                        </p:tgtEl>
                                      </p:cBhvr>
                                    </p:animEffect>
                                    <p:anim calcmode="lin" valueType="num">
                                      <p:cBhvr>
                                        <p:cTn id="25" dur="1000" fill="hold"/>
                                        <p:tgtEl>
                                          <p:spTgt spid="9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94">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4">
                                            <p:txEl>
                                              <p:pRg st="7" end="7"/>
                                            </p:txEl>
                                          </p:spTgt>
                                        </p:tgtEl>
                                        <p:attrNameLst>
                                          <p:attrName>style.visibility</p:attrName>
                                        </p:attrNameLst>
                                      </p:cBhvr>
                                      <p:to>
                                        <p:strVal val="visible"/>
                                      </p:to>
                                    </p:set>
                                    <p:animEffect transition="in" filter="fade">
                                      <p:cBhvr>
                                        <p:cTn id="29" dur="1000"/>
                                        <p:tgtEl>
                                          <p:spTgt spid="94">
                                            <p:txEl>
                                              <p:pRg st="7" end="7"/>
                                            </p:txEl>
                                          </p:spTgt>
                                        </p:tgtEl>
                                      </p:cBhvr>
                                    </p:animEffect>
                                    <p:anim calcmode="lin" valueType="num">
                                      <p:cBhvr>
                                        <p:cTn id="30" dur="1000" fill="hold"/>
                                        <p:tgtEl>
                                          <p:spTgt spid="94">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9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標楷體" panose="03000509000000000000" pitchFamily="65" charset="-120"/>
                <a:ea typeface="標楷體" panose="03000509000000000000" pitchFamily="65" charset="-120"/>
              </a:rPr>
              <a:t>WHY</a:t>
            </a:r>
            <a:r>
              <a:rPr lang="zh-TW" altLang="en-US" sz="3200" dirty="0">
                <a:latin typeface="標楷體" panose="03000509000000000000" pitchFamily="65" charset="-120"/>
                <a:ea typeface="標楷體" panose="03000509000000000000" pitchFamily="65" charset="-120"/>
              </a:rPr>
              <a:t>跨鏈技術</a:t>
            </a:r>
            <a:r>
              <a:rPr lang="en-US" altLang="zh-TW" sz="3200" dirty="0">
                <a:latin typeface="標楷體" panose="03000509000000000000" pitchFamily="65" charset="-120"/>
                <a:ea typeface="標楷體" panose="03000509000000000000" pitchFamily="65" charset="-120"/>
              </a:rPr>
              <a:t> -&gt; HOW</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rgbClr val="FF0000"/>
                </a:solidFill>
                <a:latin typeface="標楷體" panose="03000509000000000000" pitchFamily="65" charset="-120"/>
                <a:ea typeface="標楷體" panose="03000509000000000000" pitchFamily="65" charset="-120"/>
              </a:rPr>
              <a:t>見證人 </a:t>
            </a:r>
            <a:r>
              <a:rPr lang="en-US" altLang="zh-TW" sz="2000" dirty="0">
                <a:solidFill>
                  <a:srgbClr val="FF0000"/>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：中心化的機制，完全信任由第三方傳遞的資料正確性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 </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19</a:t>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相關技術與文獻</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系統實作</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a:t>
            </a:fld>
            <a:endParaRPr lang="zh-TW" altLang="en-US"/>
          </a:p>
        </p:txBody>
      </p:sp>
    </p:spTree>
    <p:extLst>
      <p:ext uri="{BB962C8B-B14F-4D97-AF65-F5344CB8AC3E}">
        <p14:creationId xmlns:p14="http://schemas.microsoft.com/office/powerpoint/2010/main" val="2770345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系統實作</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系統架構、使用者網頁架構圖</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智能合約與</a:t>
            </a:r>
            <a:r>
              <a:rPr lang="en-US" altLang="zh-TW" sz="2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(Provable) </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服務</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交易內容剖析</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JSON</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資料格式處理</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20</a:t>
            </a:fld>
            <a:endParaRPr lang="zh-TW" altLang="en-US"/>
          </a:p>
        </p:txBody>
      </p:sp>
    </p:spTree>
    <p:extLst>
      <p:ext uri="{BB962C8B-B14F-4D97-AF65-F5344CB8AC3E}">
        <p14:creationId xmlns:p14="http://schemas.microsoft.com/office/powerpoint/2010/main" val="2839899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21</a:t>
            </a:fld>
            <a:endParaRPr lang="zh-TW" altLang="en-US"/>
          </a:p>
        </p:txBody>
      </p:sp>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60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22</a:t>
            </a:fld>
            <a:endParaRPr lang="zh-TW" altLang="en-US"/>
          </a:p>
        </p:txBody>
      </p:sp>
      <p:grpSp>
        <p:nvGrpSpPr>
          <p:cNvPr id="49" name="群組 48"/>
          <p:cNvGrpSpPr/>
          <p:nvPr/>
        </p:nvGrpSpPr>
        <p:grpSpPr>
          <a:xfrm>
            <a:off x="365065" y="0"/>
            <a:ext cx="8413870" cy="5143500"/>
            <a:chOff x="365065" y="0"/>
            <a:chExt cx="8413870" cy="5143500"/>
          </a:xfrm>
        </p:grpSpPr>
        <p:grpSp>
          <p:nvGrpSpPr>
            <p:cNvPr id="20" name="群組 19"/>
            <p:cNvGrpSpPr/>
            <p:nvPr/>
          </p:nvGrpSpPr>
          <p:grpSpPr>
            <a:xfrm>
              <a:off x="437779" y="3503708"/>
              <a:ext cx="1299974" cy="1628157"/>
              <a:chOff x="437779" y="3503708"/>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47" name="群組 46"/>
            <p:cNvGrpSpPr/>
            <p:nvPr/>
          </p:nvGrpSpPr>
          <p:grpSpPr>
            <a:xfrm>
              <a:off x="365065" y="0"/>
              <a:ext cx="8413870" cy="5143500"/>
              <a:chOff x="365065" y="0"/>
              <a:chExt cx="8413870" cy="5143500"/>
            </a:xfrm>
          </p:grpSpPr>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gr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272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23</a:t>
            </a:fld>
            <a:endParaRPr lang="zh-TW" altLang="en-US"/>
          </a:p>
        </p:txBody>
      </p:sp>
      <p:sp>
        <p:nvSpPr>
          <p:cNvPr id="2" name="文字方塊 1">
            <a:extLst>
              <a:ext uri="{FF2B5EF4-FFF2-40B4-BE49-F238E27FC236}">
                <a16:creationId xmlns:a16="http://schemas.microsoft.com/office/drawing/2014/main" id="{F582175A-9F84-B745-806B-F7E624D89A48}"/>
              </a:ext>
            </a:extLst>
          </p:cNvPr>
          <p:cNvSpPr txBox="1"/>
          <p:nvPr/>
        </p:nvSpPr>
        <p:spPr>
          <a:xfrm>
            <a:off x="2805953" y="2263973"/>
            <a:ext cx="3532094" cy="307777"/>
          </a:xfrm>
          <a:prstGeom prst="rect">
            <a:avLst/>
          </a:prstGeom>
          <a:noFill/>
        </p:spPr>
        <p:txBody>
          <a:bodyPr wrap="square" rtlCol="0">
            <a:spAutoFit/>
          </a:bodyPr>
          <a:lstStyle/>
          <a:p>
            <a:r>
              <a:rPr kumimoji="1" lang="zh-TW" altLang="en-US" dirty="0"/>
              <a:t>節點</a:t>
            </a:r>
            <a:r>
              <a:rPr kumimoji="1" lang="en-US" altLang="zh-TW" dirty="0"/>
              <a:t>private chain AWS</a:t>
            </a:r>
            <a:r>
              <a:rPr kumimoji="1" lang="zh-TW" altLang="en-US" dirty="0"/>
              <a:t>環境設定</a:t>
            </a:r>
          </a:p>
        </p:txBody>
      </p:sp>
    </p:spTree>
    <p:extLst>
      <p:ext uri="{BB962C8B-B14F-4D97-AF65-F5344CB8AC3E}">
        <p14:creationId xmlns:p14="http://schemas.microsoft.com/office/powerpoint/2010/main" val="3170994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24</a:t>
            </a:fld>
            <a:endParaRPr lang="zh-TW" altLang="en-US"/>
          </a:p>
        </p:txBody>
      </p:sp>
      <p:grpSp>
        <p:nvGrpSpPr>
          <p:cNvPr id="49" name="群組 48"/>
          <p:cNvGrpSpPr/>
          <p:nvPr/>
        </p:nvGrpSpPr>
        <p:grpSpPr>
          <a:xfrm>
            <a:off x="365065" y="0"/>
            <a:ext cx="8413870" cy="5143500"/>
            <a:chOff x="365065" y="0"/>
            <a:chExt cx="8413870" cy="5143500"/>
          </a:xfrm>
        </p:grpSpPr>
        <p:grpSp>
          <p:nvGrpSpPr>
            <p:cNvPr id="20" name="群組 19"/>
            <p:cNvGrpSpPr/>
            <p:nvPr/>
          </p:nvGrpSpPr>
          <p:grpSpPr>
            <a:xfrm>
              <a:off x="437779" y="3503708"/>
              <a:ext cx="1299974" cy="1628157"/>
              <a:chOff x="437779" y="3503708"/>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47" name="群組 46"/>
            <p:cNvGrpSpPr/>
            <p:nvPr/>
          </p:nvGrpSpPr>
          <p:grpSpPr>
            <a:xfrm>
              <a:off x="365065" y="0"/>
              <a:ext cx="8413870" cy="5143500"/>
              <a:chOff x="365065" y="0"/>
              <a:chExt cx="8413870" cy="5143500"/>
            </a:xfrm>
          </p:grpSpPr>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gr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B0183607-F7B0-0C4E-BADF-11EFABCC583B}"/>
              </a:ext>
            </a:extLst>
          </p:cNvPr>
          <p:cNvSpPr txBox="1"/>
          <p:nvPr/>
        </p:nvSpPr>
        <p:spPr>
          <a:xfrm>
            <a:off x="5203595" y="4277011"/>
            <a:ext cx="4022356" cy="307777"/>
          </a:xfrm>
          <a:prstGeom prst="rect">
            <a:avLst/>
          </a:prstGeom>
          <a:noFill/>
        </p:spPr>
        <p:txBody>
          <a:bodyPr wrap="square" rtlCol="0">
            <a:spAutoFit/>
          </a:bodyPr>
          <a:lstStyle/>
          <a:p>
            <a:r>
              <a:rPr kumimoji="1" lang="en-US" altLang="zh-TW" b="1" dirty="0">
                <a:solidFill>
                  <a:srgbClr val="FF0000"/>
                </a:solidFill>
              </a:rPr>
              <a:t>TRACER</a:t>
            </a:r>
            <a:endParaRPr kumimoji="1" lang="zh-TW" altLang="en-US" b="1" dirty="0">
              <a:solidFill>
                <a:srgbClr val="FF0000"/>
              </a:solidFill>
            </a:endParaRPr>
          </a:p>
        </p:txBody>
      </p:sp>
    </p:spTree>
    <p:extLst>
      <p:ext uri="{BB962C8B-B14F-4D97-AF65-F5344CB8AC3E}">
        <p14:creationId xmlns:p14="http://schemas.microsoft.com/office/powerpoint/2010/main" val="692371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取得鏈外資訊</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提供見證人與中繼者的服務</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本研究採用</a:t>
            </a:r>
            <a:r>
              <a:rPr lang="zh-TW" altLang="en-US" sz="2000" dirty="0">
                <a:solidFill>
                  <a:srgbClr val="FF0000"/>
                </a:solidFill>
                <a:latin typeface="標楷體" panose="03000509000000000000" pitchFamily="65" charset="-120"/>
                <a:ea typeface="標楷體" panose="03000509000000000000" pitchFamily="65" charset="-120"/>
              </a:rPr>
              <a:t>見證人機制</a:t>
            </a:r>
            <a:r>
              <a:rPr lang="zh-TW" altLang="en-US" sz="2000" dirty="0">
                <a:solidFill>
                  <a:schemeClr val="tx1"/>
                </a:solidFill>
                <a:latin typeface="標楷體" panose="03000509000000000000" pitchFamily="65" charset="-120"/>
                <a:ea typeface="標楷體" panose="03000509000000000000" pitchFamily="65" charset="-120"/>
              </a:rPr>
              <a:t>實作跨鏈技術</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25</a:t>
            </a:fld>
            <a:endParaRPr lang="zh-TW" altLang="en-US"/>
          </a:p>
        </p:txBody>
      </p:sp>
    </p:spTree>
    <p:extLst>
      <p:ext uri="{BB962C8B-B14F-4D97-AF65-F5344CB8AC3E}">
        <p14:creationId xmlns:p14="http://schemas.microsoft.com/office/powerpoint/2010/main" val="2892137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1" name="投影片編號版面配置區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26</a:t>
            </a:fld>
            <a:endParaRPr lang="zh-TW" altLang="en-US"/>
          </a:p>
        </p:txBody>
      </p:sp>
      <p:grpSp>
        <p:nvGrpSpPr>
          <p:cNvPr id="49" name="群組 48"/>
          <p:cNvGrpSpPr/>
          <p:nvPr/>
        </p:nvGrpSpPr>
        <p:grpSpPr>
          <a:xfrm>
            <a:off x="365065" y="0"/>
            <a:ext cx="8413870" cy="5143500"/>
            <a:chOff x="365065" y="0"/>
            <a:chExt cx="8413870" cy="5143500"/>
          </a:xfrm>
        </p:grpSpPr>
        <p:grpSp>
          <p:nvGrpSpPr>
            <p:cNvPr id="20" name="群組 19"/>
            <p:cNvGrpSpPr/>
            <p:nvPr/>
          </p:nvGrpSpPr>
          <p:grpSpPr>
            <a:xfrm>
              <a:off x="437779" y="3503708"/>
              <a:ext cx="1299974" cy="1628157"/>
              <a:chOff x="437779" y="3503708"/>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3"/>
              <a:stretch>
                <a:fillRect/>
              </a:stretch>
            </p:blipFill>
            <p:spPr>
              <a:xfrm>
                <a:off x="437779" y="3503708"/>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0221" y="4793311"/>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47" name="群組 46"/>
            <p:cNvGrpSpPr/>
            <p:nvPr/>
          </p:nvGrpSpPr>
          <p:grpSpPr>
            <a:xfrm>
              <a:off x="365065" y="0"/>
              <a:ext cx="8413870" cy="5143500"/>
              <a:chOff x="365065" y="0"/>
              <a:chExt cx="8413870" cy="5143500"/>
            </a:xfrm>
          </p:grpSpPr>
          <p:grpSp>
            <p:nvGrpSpPr>
              <p:cNvPr id="26" name="群組 25"/>
              <p:cNvGrpSpPr/>
              <p:nvPr/>
            </p:nvGrpSpPr>
            <p:grpSpPr>
              <a:xfrm>
                <a:off x="6310411" y="3474207"/>
                <a:ext cx="2468524" cy="1669293"/>
                <a:chOff x="6310411" y="3474207"/>
                <a:chExt cx="2468524" cy="1669293"/>
              </a:xfrm>
            </p:grpSpPr>
            <p:grpSp>
              <p:nvGrpSpPr>
                <p:cNvPr id="24" name="群組 23"/>
                <p:cNvGrpSpPr/>
                <p:nvPr/>
              </p:nvGrpSpPr>
              <p:grpSpPr>
                <a:xfrm>
                  <a:off x="6923493" y="3474207"/>
                  <a:ext cx="1242361" cy="1312657"/>
                  <a:chOff x="6923493" y="3474207"/>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4"/>
                  <a:stretch>
                    <a:fillRect/>
                  </a:stretch>
                </p:blipFill>
                <p:spPr>
                  <a:xfrm>
                    <a:off x="7491974" y="3562105"/>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4"/>
                  <a:stretch>
                    <a:fillRect/>
                  </a:stretch>
                </p:blipFill>
                <p:spPr>
                  <a:xfrm>
                    <a:off x="7041283" y="3641807"/>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4"/>
                  <a:stretch>
                    <a:fillRect/>
                  </a:stretch>
                </p:blipFill>
                <p:spPr>
                  <a:xfrm>
                    <a:off x="7298312" y="3935671"/>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4"/>
                  <a:stretch>
                    <a:fillRect/>
                  </a:stretch>
                </p:blipFill>
                <p:spPr>
                  <a:xfrm>
                    <a:off x="7734387" y="3950929"/>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4"/>
                  <a:stretch>
                    <a:fillRect/>
                  </a:stretch>
                </p:blipFill>
                <p:spPr>
                  <a:xfrm>
                    <a:off x="7487306" y="4309237"/>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4"/>
                  <a:stretch>
                    <a:fillRect/>
                  </a:stretch>
                </p:blipFill>
                <p:spPr>
                  <a:xfrm>
                    <a:off x="7051951" y="4239629"/>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6923493" y="3474207"/>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6310411" y="4804946"/>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27" name="群組 26"/>
              <p:cNvGrpSpPr/>
              <p:nvPr/>
            </p:nvGrpSpPr>
            <p:grpSpPr>
              <a:xfrm>
                <a:off x="2348581" y="66477"/>
                <a:ext cx="2468524" cy="1625369"/>
                <a:chOff x="2348581" y="66477"/>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2977149" y="66477"/>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2348581" y="1353292"/>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5"/>
                <a:stretch>
                  <a:fillRect/>
                </a:stretch>
              </p:blipFill>
              <p:spPr>
                <a:xfrm>
                  <a:off x="3566832" y="175759"/>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5"/>
                <a:stretch>
                  <a:fillRect/>
                </a:stretch>
              </p:blipFill>
              <p:spPr>
                <a:xfrm>
                  <a:off x="3057311" y="286335"/>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5"/>
                <a:stretch>
                  <a:fillRect/>
                </a:stretch>
              </p:blipFill>
              <p:spPr>
                <a:xfrm>
                  <a:off x="3377643" y="503334"/>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5"/>
                <a:stretch>
                  <a:fillRect/>
                </a:stretch>
              </p:blipFill>
              <p:spPr>
                <a:xfrm>
                  <a:off x="3809466" y="577822"/>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5"/>
                <a:stretch>
                  <a:fillRect/>
                </a:stretch>
              </p:blipFill>
              <p:spPr>
                <a:xfrm>
                  <a:off x="3148051" y="814108"/>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5"/>
                <a:stretch>
                  <a:fillRect/>
                </a:stretch>
              </p:blipFill>
              <p:spPr>
                <a:xfrm>
                  <a:off x="3559163" y="891421"/>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6"/>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4903476" y="3530631"/>
                <a:ext cx="1640193" cy="1612869"/>
                <a:chOff x="4903476" y="3530631"/>
                <a:chExt cx="1640193" cy="1612869"/>
              </a:xfrm>
            </p:grpSpPr>
            <p:grpSp>
              <p:nvGrpSpPr>
                <p:cNvPr id="28" name="群組 27"/>
                <p:cNvGrpSpPr/>
                <p:nvPr/>
              </p:nvGrpSpPr>
              <p:grpSpPr>
                <a:xfrm>
                  <a:off x="5161820" y="3530631"/>
                  <a:ext cx="1109180" cy="1156752"/>
                  <a:chOff x="5161820" y="3530631"/>
                  <a:chExt cx="1109180" cy="1156752"/>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7"/>
                  <a:stretch>
                    <a:fillRect/>
                  </a:stretch>
                </p:blipFill>
                <p:spPr>
                  <a:xfrm>
                    <a:off x="5272541" y="4157444"/>
                    <a:ext cx="515480" cy="529939"/>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8"/>
                  <a:stretch>
                    <a:fillRect/>
                  </a:stretch>
                </p:blipFill>
                <p:spPr>
                  <a:xfrm>
                    <a:off x="5161820" y="3530631"/>
                    <a:ext cx="1109180" cy="1130602"/>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4903476" y="4620280"/>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6" name="群組 35"/>
              <p:cNvGrpSpPr/>
              <p:nvPr/>
            </p:nvGrpSpPr>
            <p:grpSpPr>
              <a:xfrm>
                <a:off x="4273194" y="2886899"/>
                <a:ext cx="925276" cy="917275"/>
                <a:chOff x="4273194" y="2886899"/>
                <a:chExt cx="925276" cy="917275"/>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rot="20869649" flipH="1" flipV="1">
                  <a:off x="4319062" y="2886899"/>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rot="20869649">
                  <a:off x="4273194" y="3006984"/>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42" name="群組 41"/>
              <p:cNvGrpSpPr/>
              <p:nvPr/>
            </p:nvGrpSpPr>
            <p:grpSpPr>
              <a:xfrm>
                <a:off x="3068566" y="2239981"/>
                <a:ext cx="1064292" cy="1333564"/>
                <a:chOff x="3068566" y="2239981"/>
                <a:chExt cx="1064292" cy="1333564"/>
              </a:xfrm>
            </p:grpSpPr>
            <p:sp>
              <p:nvSpPr>
                <p:cNvPr id="43" name="文字方塊 42">
                  <a:extLst>
                    <a:ext uri="{FF2B5EF4-FFF2-40B4-BE49-F238E27FC236}">
                      <a16:creationId xmlns:a16="http://schemas.microsoft.com/office/drawing/2014/main" id="{E2239689-D2BE-8F40-8EAF-EE7C22BAFD95}"/>
                    </a:ext>
                  </a:extLst>
                </p:cNvPr>
                <p:cNvSpPr txBox="1"/>
                <p:nvPr/>
              </p:nvSpPr>
              <p:spPr>
                <a:xfrm>
                  <a:off x="3128985" y="3265768"/>
                  <a:ext cx="898003"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9"/>
                <a:stretch>
                  <a:fillRect/>
                </a:stretch>
              </p:blipFill>
              <p:spPr>
                <a:xfrm>
                  <a:off x="3068566" y="2239981"/>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FA7B04D0-9B09-2C4C-8952-054889E9D7CC}"/>
                  </a:ext>
                </a:extLst>
              </p:cNvPr>
              <p:cNvSpPr txBox="1"/>
              <p:nvPr/>
            </p:nvSpPr>
            <p:spPr>
              <a:xfrm>
                <a:off x="626198" y="3171260"/>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nvGrpSpPr>
              <p:cNvPr id="44" name="群組 43"/>
              <p:cNvGrpSpPr/>
              <p:nvPr/>
            </p:nvGrpSpPr>
            <p:grpSpPr>
              <a:xfrm>
                <a:off x="6446579" y="166310"/>
                <a:ext cx="2279771" cy="1141248"/>
                <a:chOff x="6446579" y="166310"/>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6446579" y="522576"/>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7228201" y="522575"/>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8009824" y="522575"/>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6446579" y="212643"/>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7288946" y="166310"/>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76870" y="93102"/>
                <a:ext cx="1438821" cy="1297827"/>
                <a:chOff x="576870" y="93102"/>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576870" y="743737"/>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087889" y="93102"/>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00099" y="743737"/>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16306" y="401597"/>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097675" y="1027492"/>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25178" y="400839"/>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780895" y="1113930"/>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681312" y="363895"/>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192707" y="817856"/>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00315" y="363895"/>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grpSp>
      <p:cxnSp>
        <p:nvCxnSpPr>
          <p:cNvPr id="4" name="直線單箭頭接點 3"/>
          <p:cNvCxnSpPr/>
          <p:nvPr/>
        </p:nvCxnSpPr>
        <p:spPr>
          <a:xfrm flipH="1">
            <a:off x="5894962" y="1307558"/>
            <a:ext cx="807395" cy="2223073"/>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6" name="直線單箭頭接點 75"/>
          <p:cNvCxnSpPr/>
          <p:nvPr/>
        </p:nvCxnSpPr>
        <p:spPr>
          <a:xfrm flipV="1">
            <a:off x="5754165" y="1307558"/>
            <a:ext cx="814457" cy="2196150"/>
          </a:xfrm>
          <a:prstGeom prst="straightConnector1">
            <a:avLst/>
          </a:prstGeom>
          <a:ln w="31750">
            <a:solidFill>
              <a:srgbClr val="FFC000"/>
            </a:solidFill>
            <a:prstDash val="sysDash"/>
            <a:headEnd type="none"/>
            <a:tailEnd type="triangle"/>
          </a:ln>
        </p:spPr>
        <p:style>
          <a:lnRef idx="1">
            <a:schemeClr val="accent5"/>
          </a:lnRef>
          <a:fillRef idx="0">
            <a:schemeClr val="accent5"/>
          </a:fillRef>
          <a:effectRef idx="0">
            <a:schemeClr val="accent5"/>
          </a:effectRef>
          <a:fontRef idx="minor">
            <a:schemeClr val="tx1"/>
          </a:fontRef>
        </p:style>
      </p:cxnSp>
      <p:sp>
        <p:nvSpPr>
          <p:cNvPr id="92" name="文字方塊 91">
            <a:extLst>
              <a:ext uri="{FF2B5EF4-FFF2-40B4-BE49-F238E27FC236}">
                <a16:creationId xmlns:a16="http://schemas.microsoft.com/office/drawing/2014/main" id="{E6D06312-65DD-B745-95AB-70E1C6BBEAC1}"/>
              </a:ext>
            </a:extLst>
          </p:cNvPr>
          <p:cNvSpPr txBox="1"/>
          <p:nvPr/>
        </p:nvSpPr>
        <p:spPr>
          <a:xfrm>
            <a:off x="5545438" y="2085636"/>
            <a:ext cx="673582" cy="307777"/>
          </a:xfrm>
          <a:prstGeom prst="rect">
            <a:avLst/>
          </a:prstGeom>
          <a:noFill/>
        </p:spPr>
        <p:txBody>
          <a:bodyPr wrap="none" rtlCol="0">
            <a:spAutoFit/>
          </a:bodyPr>
          <a:lstStyle/>
          <a:p>
            <a:r>
              <a:rPr kumimoji="1" lang="en-US" altLang="zh-TW" b="1" dirty="0">
                <a:solidFill>
                  <a:srgbClr val="FFC000"/>
                </a:solidFill>
                <a:latin typeface="Times New Roman" panose="02020603050405020304" pitchFamily="18" charset="0"/>
                <a:cs typeface="Times New Roman" panose="02020603050405020304" pitchFamily="18" charset="0"/>
              </a:rPr>
              <a:t>Query</a:t>
            </a:r>
            <a:endParaRPr kumimoji="1" lang="zh-TW" altLang="en-US" b="1" dirty="0">
              <a:solidFill>
                <a:srgbClr val="FFC000"/>
              </a:solidFill>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B0183607-F7B0-0C4E-BADF-11EFABCC583B}"/>
              </a:ext>
            </a:extLst>
          </p:cNvPr>
          <p:cNvSpPr txBox="1"/>
          <p:nvPr/>
        </p:nvSpPr>
        <p:spPr>
          <a:xfrm>
            <a:off x="5203595" y="4277011"/>
            <a:ext cx="4022356" cy="307777"/>
          </a:xfrm>
          <a:prstGeom prst="rect">
            <a:avLst/>
          </a:prstGeom>
          <a:noFill/>
        </p:spPr>
        <p:txBody>
          <a:bodyPr wrap="square" rtlCol="0">
            <a:spAutoFit/>
          </a:bodyPr>
          <a:lstStyle/>
          <a:p>
            <a:r>
              <a:rPr kumimoji="1" lang="en-US" altLang="zh-TW" b="1" dirty="0">
                <a:solidFill>
                  <a:srgbClr val="FF0000"/>
                </a:solidFill>
              </a:rPr>
              <a:t>TRACER</a:t>
            </a:r>
            <a:endParaRPr kumimoji="1" lang="zh-TW" altLang="en-US" b="1" dirty="0">
              <a:solidFill>
                <a:srgbClr val="FF0000"/>
              </a:solidFill>
            </a:endParaRPr>
          </a:p>
        </p:txBody>
      </p:sp>
    </p:spTree>
    <p:extLst>
      <p:ext uri="{BB962C8B-B14F-4D97-AF65-F5344CB8AC3E}">
        <p14:creationId xmlns:p14="http://schemas.microsoft.com/office/powerpoint/2010/main" val="1748542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 (Provable)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27</a:t>
            </a:fld>
            <a:endParaRPr lang="zh-TW" altLang="en-US"/>
          </a:p>
        </p:txBody>
      </p:sp>
    </p:spTree>
    <p:extLst>
      <p:ext uri="{BB962C8B-B14F-4D97-AF65-F5344CB8AC3E}">
        <p14:creationId xmlns:p14="http://schemas.microsoft.com/office/powerpoint/2010/main" val="4115319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28</a:t>
            </a:fld>
            <a:endParaRPr lang="zh-TW" altLang="en-US"/>
          </a:p>
        </p:txBody>
      </p:sp>
      <p:sp>
        <p:nvSpPr>
          <p:cNvPr id="3" name="文字版面配置區 2"/>
          <p:cNvSpPr>
            <a:spLocks noGrp="1"/>
          </p:cNvSpPr>
          <p:nvPr>
            <p:ph type="body" idx="1"/>
          </p:nvPr>
        </p:nvSpPr>
        <p:spPr>
          <a:xfrm>
            <a:off x="311700" y="1132271"/>
            <a:ext cx="8520600" cy="3416400"/>
          </a:xfrm>
        </p:spPr>
        <p:txBody>
          <a:bodyPr/>
          <a:lstStyle/>
          <a:p>
            <a:endParaRPr lang="zh-TW" altLang="en-US" sz="2400" dirty="0">
              <a:solidFill>
                <a:schemeClr val="tx1"/>
              </a:solidFill>
              <a:latin typeface="標楷體" panose="03000509000000000000" pitchFamily="65" charset="-120"/>
              <a:ea typeface="標楷體" panose="03000509000000000000" pitchFamily="65" charset="-120"/>
            </a:endParaRPr>
          </a:p>
        </p:txBody>
      </p:sp>
      <p:pic>
        <p:nvPicPr>
          <p:cNvPr id="8" name="圖片 7"/>
          <p:cNvPicPr/>
          <p:nvPr/>
        </p:nvPicPr>
        <p:blipFill>
          <a:blip r:embed="rId4" cstate="print">
            <a:extLst>
              <a:ext uri="{28A0092B-C50C-407E-A947-70E740481C1C}">
                <a14:useLocalDpi xmlns:a14="http://schemas.microsoft.com/office/drawing/2010/main" val="0"/>
              </a:ext>
            </a:extLst>
          </a:blip>
          <a:stretch>
            <a:fillRect/>
          </a:stretch>
        </p:blipFill>
        <p:spPr>
          <a:xfrm>
            <a:off x="102106" y="176980"/>
            <a:ext cx="8939787" cy="4879837"/>
          </a:xfrm>
          <a:prstGeom prst="rect">
            <a:avLst/>
          </a:prstGeom>
        </p:spPr>
      </p:pic>
      <p:sp>
        <p:nvSpPr>
          <p:cNvPr id="5" name="矩形 4"/>
          <p:cNvSpPr/>
          <p:nvPr/>
        </p:nvSpPr>
        <p:spPr>
          <a:xfrm>
            <a:off x="2359742" y="766916"/>
            <a:ext cx="707923" cy="4289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9164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29</a:t>
            </a:fld>
            <a:endParaRPr lang="zh-TW" altLang="en-US"/>
          </a:p>
        </p:txBody>
      </p:sp>
    </p:spTree>
    <p:extLst>
      <p:ext uri="{BB962C8B-B14F-4D97-AF65-F5344CB8AC3E}">
        <p14:creationId xmlns:p14="http://schemas.microsoft.com/office/powerpoint/2010/main" val="742408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16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動機</a:t>
            </a:r>
            <a:endParaRPr lang="en-US" altLang="zh-TW" sz="16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16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應用例子</a:t>
            </a:r>
            <a:endParaRPr lang="en-US" altLang="zh-TW" sz="16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相關技術與文獻</a:t>
            </a:r>
            <a:endParaRPr 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發想與技術背景</a:t>
            </a:r>
            <a:endParaRPr lang="en-US" altLang="zh-TW"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系統實作</a:t>
            </a:r>
            <a:endParaRPr 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altLang="zh-TW"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400" dirty="0">
              <a:solidFill>
                <a:schemeClr val="bg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a:t>
            </a:fld>
            <a:endParaRPr lang="zh-TW" altLang="en-US"/>
          </a:p>
        </p:txBody>
      </p:sp>
    </p:spTree>
    <p:extLst>
      <p:ext uri="{BB962C8B-B14F-4D97-AF65-F5344CB8AC3E}">
        <p14:creationId xmlns:p14="http://schemas.microsoft.com/office/powerpoint/2010/main" val="528062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圖示解釋jsmnSol</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Input -&gt; output </a:t>
            </a: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30</a:t>
            </a:fld>
            <a:endParaRPr lang="zh-TW" altLang="en-US"/>
          </a:p>
        </p:txBody>
      </p:sp>
    </p:spTree>
    <p:extLst>
      <p:ext uri="{BB962C8B-B14F-4D97-AF65-F5344CB8AC3E}">
        <p14:creationId xmlns:p14="http://schemas.microsoft.com/office/powerpoint/2010/main" val="1177560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根據區塊高度儲存</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31</a:t>
            </a:fld>
            <a:endParaRPr lang="zh-TW" altLang="en-US"/>
          </a:p>
        </p:txBody>
      </p:sp>
    </p:spTree>
    <p:extLst>
      <p:ext uri="{BB962C8B-B14F-4D97-AF65-F5344CB8AC3E}">
        <p14:creationId xmlns:p14="http://schemas.microsoft.com/office/powerpoint/2010/main" val="2935565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32</a:t>
            </a:fld>
            <a:endParaRPr lang="zh-TW" altLang="en-US"/>
          </a:p>
        </p:txBody>
      </p:sp>
      <p:pic>
        <p:nvPicPr>
          <p:cNvPr id="3" name="圖片 2"/>
          <p:cNvPicPr>
            <a:picLocks noChangeAspect="1"/>
          </p:cNvPicPr>
          <p:nvPr/>
        </p:nvPicPr>
        <p:blipFill>
          <a:blip r:embed="rId4"/>
          <a:stretch>
            <a:fillRect/>
          </a:stretch>
        </p:blipFill>
        <p:spPr>
          <a:xfrm>
            <a:off x="649518" y="1152475"/>
            <a:ext cx="7844963" cy="3889600"/>
          </a:xfrm>
          <a:prstGeom prst="rect">
            <a:avLst/>
          </a:prstGeom>
        </p:spPr>
      </p:pic>
      <p:sp>
        <p:nvSpPr>
          <p:cNvPr id="4" name="標題 3"/>
          <p:cNvSpPr>
            <a:spLocks noGrp="1"/>
          </p:cNvSpPr>
          <p:nvPr>
            <p:ph type="title"/>
          </p:nvPr>
        </p:nvSpPr>
        <p:spPr>
          <a:xfrm>
            <a:off x="311700" y="452462"/>
            <a:ext cx="8520600" cy="572700"/>
          </a:xfrm>
        </p:spPr>
        <p:txBody>
          <a:bodyPr/>
          <a:lstStyle/>
          <a:p>
            <a:r>
              <a:rPr lang="en-US" altLang="zh-TW" sz="32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32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查詢效能比較</a:t>
            </a:r>
            <a:endParaRPr lang="zh-TW" altLang="en-US" sz="3200" dirty="0"/>
          </a:p>
        </p:txBody>
      </p:sp>
    </p:spTree>
    <p:extLst>
      <p:ext uri="{BB962C8B-B14F-4D97-AF65-F5344CB8AC3E}">
        <p14:creationId xmlns:p14="http://schemas.microsoft.com/office/powerpoint/2010/main" val="1023976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與結論</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實作中遭遇的難題</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Demo</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未來方向建議</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1" indent="0">
              <a:lnSpc>
                <a:spcPct val="150000"/>
              </a:lnSpc>
              <a:buNone/>
            </a:pP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33</a:t>
            </a:fld>
            <a:endParaRPr lang="zh-TW" altLang="en-US"/>
          </a:p>
        </p:txBody>
      </p:sp>
    </p:spTree>
    <p:extLst>
      <p:ext uri="{BB962C8B-B14F-4D97-AF65-F5344CB8AC3E}">
        <p14:creationId xmlns:p14="http://schemas.microsoft.com/office/powerpoint/2010/main" val="2301051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34</a:t>
            </a:fld>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35</a:t>
            </a:fld>
            <a:endParaRPr lang="zh-TW" altLang="en-US"/>
          </a:p>
        </p:txBody>
      </p:sp>
    </p:spTree>
    <p:extLst>
      <p:ext uri="{BB962C8B-B14F-4D97-AF65-F5344CB8AC3E}">
        <p14:creationId xmlns:p14="http://schemas.microsoft.com/office/powerpoint/2010/main" val="3091790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Demo</a:t>
            </a:r>
            <a:endParaRPr sz="3200" dirty="0">
              <a:latin typeface="Times New Roman" panose="02020603050405020304" pitchFamily="18" charset="0"/>
              <a:cs typeface="Times New Roman" panose="02020603050405020304" pitchFamily="18" charset="0"/>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1789889" y="1662384"/>
            <a:ext cx="5566950" cy="3089309"/>
          </a:xfrm>
          <a:prstGeom prst="rect">
            <a:avLst/>
          </a:prstGeom>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36</a:t>
            </a:fld>
            <a:endParaRPr lang="zh-TW"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結論</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755191"/>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60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解決信任問題：基於區塊鏈的特性，將數據公開記錄其中，以及難以破解的加密算法，確保數據的安全與正確性</a:t>
            </a:r>
            <a:endParaRPr lang="en-US" altLang="zh-TW" sz="2400" dirty="0">
              <a:solidFill>
                <a:schemeClr val="dk1"/>
              </a:solidFill>
              <a:latin typeface="標楷體" panose="03000509000000000000" pitchFamily="65" charset="-120"/>
              <a:ea typeface="標楷體" panose="03000509000000000000" pitchFamily="65" charset="-120"/>
            </a:endParaRPr>
          </a:p>
          <a:p>
            <a:pPr marL="0" lvl="0" indent="0" algn="l" rtl="0">
              <a:lnSpc>
                <a:spcPct val="150000"/>
              </a:lnSpc>
              <a:spcBef>
                <a:spcPts val="600"/>
              </a:spcBef>
              <a:spcAft>
                <a:spcPts val="60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避免人為的錯誤：結合智能合約的優點，使其數據達到自動化存取，可避免人為等因素導致數據偏差</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37</a:t>
            </a:fld>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結論</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755191"/>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600"/>
              </a:spcAft>
              <a:buClr>
                <a:schemeClr val="dk1"/>
              </a:buClr>
              <a:buSzPts val="1100"/>
              <a:buFont typeface="Arial"/>
              <a:buNone/>
            </a:pPr>
            <a:r>
              <a:rPr lang="en-US" altLang="zh-TW" sz="2400" dirty="0">
                <a:solidFill>
                  <a:schemeClr val="dk1"/>
                </a:solidFill>
                <a:latin typeface="標楷體" panose="03000509000000000000" pitchFamily="65" charset="-120"/>
                <a:ea typeface="標楷體" panose="03000509000000000000" pitchFamily="65" charset="-120"/>
              </a:rPr>
              <a:t>(3)</a:t>
            </a:r>
            <a:r>
              <a:rPr lang="zh-TW" altLang="en-US" sz="2400" dirty="0">
                <a:solidFill>
                  <a:schemeClr val="dk1"/>
                </a:solidFill>
                <a:latin typeface="標楷體" panose="03000509000000000000" pitchFamily="65" charset="-120"/>
                <a:ea typeface="標楷體" panose="03000509000000000000" pitchFamily="65" charset="-120"/>
              </a:rPr>
              <a:t>區塊鏈上的資料可查詢驗證：區塊鏈上的數據皆可經過驗證，保障數據的真實性</a:t>
            </a:r>
            <a:endParaRPr lang="en-US" altLang="zh-TW" sz="2400" dirty="0">
              <a:solidFill>
                <a:schemeClr val="dk1"/>
              </a:solidFill>
              <a:latin typeface="標楷體" panose="03000509000000000000" pitchFamily="65" charset="-120"/>
              <a:ea typeface="標楷體" panose="03000509000000000000" pitchFamily="65" charset="-120"/>
            </a:endParaRPr>
          </a:p>
          <a:p>
            <a:pPr marL="0" lvl="0" indent="0" algn="l" rtl="0">
              <a:lnSpc>
                <a:spcPct val="150000"/>
              </a:lnSpc>
              <a:spcBef>
                <a:spcPts val="600"/>
              </a:spcBef>
              <a:spcAft>
                <a:spcPts val="600"/>
              </a:spcAft>
              <a:buClr>
                <a:schemeClr val="dk1"/>
              </a:buClr>
              <a:buSzPts val="1100"/>
              <a:buFont typeface="Arial"/>
              <a:buNone/>
            </a:pPr>
            <a:r>
              <a:rPr lang="en-US" altLang="zh-TW" sz="2400" dirty="0">
                <a:solidFill>
                  <a:schemeClr val="dk1"/>
                </a:solidFill>
                <a:latin typeface="標楷體" panose="03000509000000000000" pitchFamily="65" charset="-120"/>
                <a:ea typeface="標楷體" panose="03000509000000000000" pitchFamily="65" charset="-120"/>
              </a:rPr>
              <a:t>(4)</a:t>
            </a:r>
            <a:r>
              <a:rPr lang="zh-TW" altLang="en-US" sz="2400" dirty="0">
                <a:solidFill>
                  <a:schemeClr val="dk1"/>
                </a:solidFill>
                <a:latin typeface="標楷體" panose="03000509000000000000" pitchFamily="65" charset="-120"/>
                <a:ea typeface="標楷體" panose="03000509000000000000" pitchFamily="65" charset="-120"/>
              </a:rPr>
              <a:t>簡化數位貨幣交易紀錄查詢的複雜性：針對數位貨幣交易紀錄進行範圍搜索，優化區塊鏈搜索的不便</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38</a:t>
            </a:fld>
            <a:endParaRPr lang="zh-TW" altLang="en-US"/>
          </a:p>
        </p:txBody>
      </p:sp>
    </p:spTree>
    <p:extLst>
      <p:ext uri="{BB962C8B-B14F-4D97-AF65-F5344CB8AC3E}">
        <p14:creationId xmlns:p14="http://schemas.microsoft.com/office/powerpoint/2010/main" val="168220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39</a:t>
            </a:fld>
            <a:endParaRPr lang="zh-TW" altLang="en-US"/>
          </a:p>
        </p:txBody>
      </p:sp>
      <p:sp>
        <p:nvSpPr>
          <p:cNvPr id="4" name="標題 3"/>
          <p:cNvSpPr>
            <a:spLocks noGrp="1"/>
          </p:cNvSpPr>
          <p:nvPr>
            <p:ph type="title"/>
          </p:nvPr>
        </p:nvSpPr>
        <p:spPr>
          <a:xfrm>
            <a:off x="3503136" y="2285400"/>
            <a:ext cx="8520600" cy="572700"/>
          </a:xfrm>
        </p:spPr>
        <p:txBody>
          <a:bodyPr/>
          <a:lstStyle/>
          <a:p>
            <a:r>
              <a:rPr lang="zh-TW" altLang="en-US" dirty="0"/>
              <a:t>感謝聆聽</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背景動機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動機</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應用例子</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a:t>
            </a:fld>
            <a:endParaRPr lang="zh-TW" altLang="en-US"/>
          </a:p>
        </p:txBody>
      </p:sp>
    </p:spTree>
    <p:extLst>
      <p:ext uri="{BB962C8B-B14F-4D97-AF65-F5344CB8AC3E}">
        <p14:creationId xmlns:p14="http://schemas.microsoft.com/office/powerpoint/2010/main" val="8596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交易記錄與查詢功能：記錄數位貨幣的歷史交易，並提供時間範圍、區塊範圍等查詢服務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5</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應用例子</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67" name="群組 66"/>
          <p:cNvGrpSpPr/>
          <p:nvPr/>
        </p:nvGrpSpPr>
        <p:grpSpPr>
          <a:xfrm>
            <a:off x="652359" y="1215371"/>
            <a:ext cx="7914579" cy="3686326"/>
            <a:chOff x="652359" y="1215371"/>
            <a:chExt cx="7914579" cy="3686326"/>
          </a:xfrm>
        </p:grpSpPr>
        <p:sp>
          <p:nvSpPr>
            <p:cNvPr id="14" name="圓角矩形 13"/>
            <p:cNvSpPr/>
            <p:nvPr/>
          </p:nvSpPr>
          <p:spPr>
            <a:xfrm>
              <a:off x="652359" y="1215371"/>
              <a:ext cx="7914579" cy="368632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p:cNvGrpSpPr/>
            <p:nvPr/>
          </p:nvGrpSpPr>
          <p:grpSpPr>
            <a:xfrm>
              <a:off x="3006329" y="2712360"/>
              <a:ext cx="540000" cy="540000"/>
              <a:chOff x="3258184" y="2901779"/>
              <a:chExt cx="540000" cy="540000"/>
            </a:xfrm>
          </p:grpSpPr>
          <p:pic>
            <p:nvPicPr>
              <p:cNvPr id="6" name="圖片 5">
                <a:extLst>
                  <a:ext uri="{FF2B5EF4-FFF2-40B4-BE49-F238E27FC236}">
                    <a16:creationId xmlns:a16="http://schemas.microsoft.com/office/drawing/2014/main" id="{4BF6E16E-EFAF-034F-AD35-FE4F9492B326}"/>
                  </a:ext>
                </a:extLst>
              </p:cNvPr>
              <p:cNvPicPr>
                <a:picLocks noChangeAspect="1"/>
              </p:cNvPicPr>
              <p:nvPr/>
            </p:nvPicPr>
            <p:blipFill>
              <a:blip r:embed="rId4"/>
              <a:stretch>
                <a:fillRect/>
              </a:stretch>
            </p:blipFill>
            <p:spPr>
              <a:xfrm>
                <a:off x="3320389" y="2963984"/>
                <a:ext cx="415590" cy="415590"/>
              </a:xfrm>
              <a:prstGeom prst="rect">
                <a:avLst/>
              </a:prstGeom>
            </p:spPr>
          </p:pic>
          <p:sp>
            <p:nvSpPr>
              <p:cNvPr id="15" name="橢圓 14"/>
              <p:cNvSpPr/>
              <p:nvPr/>
            </p:nvSpPr>
            <p:spPr>
              <a:xfrm>
                <a:off x="3258184" y="2901779"/>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p:cNvGrpSpPr/>
            <p:nvPr/>
          </p:nvGrpSpPr>
          <p:grpSpPr>
            <a:xfrm>
              <a:off x="5241403" y="2172360"/>
              <a:ext cx="540000" cy="540000"/>
              <a:chOff x="4188491" y="1794572"/>
              <a:chExt cx="540000" cy="540000"/>
            </a:xfrm>
          </p:grpSpPr>
          <p:pic>
            <p:nvPicPr>
              <p:cNvPr id="7" name="圖片 6">
                <a:extLst>
                  <a:ext uri="{FF2B5EF4-FFF2-40B4-BE49-F238E27FC236}">
                    <a16:creationId xmlns:a16="http://schemas.microsoft.com/office/drawing/2014/main" id="{2732B9CE-D599-4347-9B4E-A8FF3A42286A}"/>
                  </a:ext>
                </a:extLst>
              </p:cNvPr>
              <p:cNvPicPr>
                <a:picLocks noChangeAspect="1"/>
              </p:cNvPicPr>
              <p:nvPr/>
            </p:nvPicPr>
            <p:blipFill>
              <a:blip r:embed="rId5"/>
              <a:stretch>
                <a:fillRect/>
              </a:stretch>
            </p:blipFill>
            <p:spPr>
              <a:xfrm>
                <a:off x="4250696" y="1856777"/>
                <a:ext cx="415591" cy="415591"/>
              </a:xfrm>
              <a:prstGeom prst="rect">
                <a:avLst/>
              </a:prstGeom>
            </p:spPr>
          </p:pic>
          <p:sp>
            <p:nvSpPr>
              <p:cNvPr id="19" name="橢圓 18"/>
              <p:cNvSpPr/>
              <p:nvPr/>
            </p:nvSpPr>
            <p:spPr>
              <a:xfrm>
                <a:off x="4188491" y="179457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p:cNvGrpSpPr/>
            <p:nvPr/>
          </p:nvGrpSpPr>
          <p:grpSpPr>
            <a:xfrm>
              <a:off x="5531302" y="3427197"/>
              <a:ext cx="540000" cy="540000"/>
              <a:chOff x="5474765" y="2693984"/>
              <a:chExt cx="540000" cy="540000"/>
            </a:xfrm>
          </p:grpSpPr>
          <p:pic>
            <p:nvPicPr>
              <p:cNvPr id="8" name="圖片 7">
                <a:extLst>
                  <a:ext uri="{FF2B5EF4-FFF2-40B4-BE49-F238E27FC236}">
                    <a16:creationId xmlns:a16="http://schemas.microsoft.com/office/drawing/2014/main" id="{09C1CE31-3551-114F-BD3B-B5185BB3599B}"/>
                  </a:ext>
                </a:extLst>
              </p:cNvPr>
              <p:cNvPicPr>
                <a:picLocks noChangeAspect="1"/>
              </p:cNvPicPr>
              <p:nvPr/>
            </p:nvPicPr>
            <p:blipFill>
              <a:blip r:embed="rId6"/>
              <a:stretch>
                <a:fillRect/>
              </a:stretch>
            </p:blipFill>
            <p:spPr>
              <a:xfrm>
                <a:off x="5536969" y="2756188"/>
                <a:ext cx="415592" cy="415592"/>
              </a:xfrm>
              <a:prstGeom prst="rect">
                <a:avLst/>
              </a:prstGeom>
            </p:spPr>
          </p:pic>
          <p:sp>
            <p:nvSpPr>
              <p:cNvPr id="22" name="橢圓 21"/>
              <p:cNvSpPr/>
              <p:nvPr/>
            </p:nvSpPr>
            <p:spPr>
              <a:xfrm>
                <a:off x="5474765" y="2693984"/>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6436241" y="1525750"/>
              <a:ext cx="540000" cy="540000"/>
              <a:chOff x="6242715" y="1536782"/>
              <a:chExt cx="540000" cy="540000"/>
            </a:xfrm>
          </p:grpSpPr>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5715" y="1594058"/>
                <a:ext cx="414000" cy="414000"/>
              </a:xfrm>
              <a:prstGeom prst="rect">
                <a:avLst/>
              </a:prstGeom>
            </p:spPr>
          </p:pic>
          <p:sp>
            <p:nvSpPr>
              <p:cNvPr id="24" name="橢圓 23"/>
              <p:cNvSpPr/>
              <p:nvPr/>
            </p:nvSpPr>
            <p:spPr>
              <a:xfrm>
                <a:off x="6242715" y="15367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p:cNvGrpSpPr/>
            <p:nvPr/>
          </p:nvGrpSpPr>
          <p:grpSpPr>
            <a:xfrm>
              <a:off x="7686279" y="2235360"/>
              <a:ext cx="540000" cy="540000"/>
              <a:chOff x="7265185" y="2279187"/>
              <a:chExt cx="540000" cy="540000"/>
            </a:xfrm>
          </p:grpSpPr>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8185" y="2342187"/>
                <a:ext cx="414000" cy="414000"/>
              </a:xfrm>
              <a:prstGeom prst="rect">
                <a:avLst/>
              </a:prstGeom>
            </p:spPr>
          </p:pic>
          <p:sp>
            <p:nvSpPr>
              <p:cNvPr id="26" name="橢圓 25"/>
              <p:cNvSpPr/>
              <p:nvPr/>
            </p:nvSpPr>
            <p:spPr>
              <a:xfrm>
                <a:off x="7265185" y="227918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p:cNvGrpSpPr/>
            <p:nvPr/>
          </p:nvGrpSpPr>
          <p:grpSpPr>
            <a:xfrm>
              <a:off x="7146279" y="3568528"/>
              <a:ext cx="540000" cy="540000"/>
              <a:chOff x="6398701" y="3856711"/>
              <a:chExt cx="540000" cy="540000"/>
            </a:xfrm>
          </p:grpSpPr>
          <p:pic>
            <p:nvPicPr>
              <p:cNvPr id="11" name="圖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1701" y="3919711"/>
                <a:ext cx="414000" cy="414000"/>
              </a:xfrm>
              <a:prstGeom prst="rect">
                <a:avLst/>
              </a:prstGeom>
            </p:spPr>
          </p:pic>
          <p:sp>
            <p:nvSpPr>
              <p:cNvPr id="28" name="橢圓 27"/>
              <p:cNvSpPr/>
              <p:nvPr/>
            </p:nvSpPr>
            <p:spPr>
              <a:xfrm>
                <a:off x="6398701" y="3856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p:cNvGrpSpPr/>
            <p:nvPr/>
          </p:nvGrpSpPr>
          <p:grpSpPr>
            <a:xfrm>
              <a:off x="4519840" y="4255584"/>
              <a:ext cx="540000" cy="540000"/>
              <a:chOff x="4339648" y="4063711"/>
              <a:chExt cx="540000" cy="540000"/>
            </a:xfrm>
          </p:grpSpPr>
          <p:pic>
            <p:nvPicPr>
              <p:cNvPr id="3" name="圖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11219" y="4126711"/>
                <a:ext cx="414000" cy="414000"/>
              </a:xfrm>
              <a:prstGeom prst="rect">
                <a:avLst/>
              </a:prstGeom>
            </p:spPr>
          </p:pic>
          <p:sp>
            <p:nvSpPr>
              <p:cNvPr id="30" name="橢圓 29"/>
              <p:cNvSpPr/>
              <p:nvPr/>
            </p:nvSpPr>
            <p:spPr>
              <a:xfrm>
                <a:off x="4339648" y="4063711"/>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p:cNvGrpSpPr/>
            <p:nvPr/>
          </p:nvGrpSpPr>
          <p:grpSpPr>
            <a:xfrm>
              <a:off x="2529329" y="3904993"/>
              <a:ext cx="540000" cy="540000"/>
              <a:chOff x="2169939" y="3735982"/>
              <a:chExt cx="540000" cy="540000"/>
            </a:xfrm>
          </p:grpSpPr>
          <p:pic>
            <p:nvPicPr>
              <p:cNvPr id="10" name="圖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939" y="3798982"/>
                <a:ext cx="414000" cy="414000"/>
              </a:xfrm>
              <a:prstGeom prst="rect">
                <a:avLst/>
              </a:prstGeom>
            </p:spPr>
          </p:pic>
          <p:sp>
            <p:nvSpPr>
              <p:cNvPr id="32" name="橢圓 31"/>
              <p:cNvSpPr/>
              <p:nvPr/>
            </p:nvSpPr>
            <p:spPr>
              <a:xfrm>
                <a:off x="2169939" y="3735982"/>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p:cNvGrpSpPr/>
            <p:nvPr/>
          </p:nvGrpSpPr>
          <p:grpSpPr>
            <a:xfrm>
              <a:off x="1379384" y="2856172"/>
              <a:ext cx="540000" cy="540000"/>
              <a:chOff x="1314069" y="3516503"/>
              <a:chExt cx="540000" cy="540000"/>
            </a:xfrm>
          </p:grpSpPr>
          <p:pic>
            <p:nvPicPr>
              <p:cNvPr id="12" name="圖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7069" y="3579503"/>
                <a:ext cx="414000" cy="414000"/>
              </a:xfrm>
              <a:prstGeom prst="rect">
                <a:avLst/>
              </a:prstGeom>
            </p:spPr>
          </p:pic>
          <p:sp>
            <p:nvSpPr>
              <p:cNvPr id="34" name="橢圓 33"/>
              <p:cNvSpPr/>
              <p:nvPr/>
            </p:nvSpPr>
            <p:spPr>
              <a:xfrm>
                <a:off x="1314069" y="3516503"/>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1" name="群組 30"/>
            <p:cNvGrpSpPr/>
            <p:nvPr/>
          </p:nvGrpSpPr>
          <p:grpSpPr>
            <a:xfrm>
              <a:off x="2052329" y="1643832"/>
              <a:ext cx="540000" cy="540000"/>
              <a:chOff x="1404935" y="2159607"/>
              <a:chExt cx="540000" cy="540000"/>
            </a:xfrm>
          </p:grpSpPr>
          <p:pic>
            <p:nvPicPr>
              <p:cNvPr id="4" name="圖片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2610" y="2222607"/>
                <a:ext cx="414000" cy="414000"/>
              </a:xfrm>
              <a:prstGeom prst="rect">
                <a:avLst/>
              </a:prstGeom>
            </p:spPr>
          </p:pic>
          <p:sp>
            <p:nvSpPr>
              <p:cNvPr id="36" name="橢圓 35"/>
              <p:cNvSpPr/>
              <p:nvPr/>
            </p:nvSpPr>
            <p:spPr>
              <a:xfrm>
                <a:off x="1404935" y="21596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p:cNvGrpSpPr/>
            <p:nvPr/>
          </p:nvGrpSpPr>
          <p:grpSpPr>
            <a:xfrm>
              <a:off x="3799648" y="1462750"/>
              <a:ext cx="540000" cy="540000"/>
              <a:chOff x="2711737" y="1578307"/>
              <a:chExt cx="540000" cy="540000"/>
            </a:xfrm>
          </p:grpSpPr>
          <p:pic>
            <p:nvPicPr>
              <p:cNvPr id="13" name="圖片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737" y="1641307"/>
                <a:ext cx="414000" cy="414000"/>
              </a:xfrm>
              <a:prstGeom prst="rect">
                <a:avLst/>
              </a:prstGeom>
            </p:spPr>
          </p:pic>
          <p:sp>
            <p:nvSpPr>
              <p:cNvPr id="38" name="橢圓 37"/>
              <p:cNvSpPr/>
              <p:nvPr/>
            </p:nvSpPr>
            <p:spPr>
              <a:xfrm>
                <a:off x="2711737" y="1578307"/>
                <a:ext cx="540000" cy="54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7" name="直線接點 36"/>
            <p:cNvCxnSpPr>
              <a:stCxn id="38" idx="6"/>
              <a:endCxn id="19" idx="1"/>
            </p:cNvCxnSpPr>
            <p:nvPr/>
          </p:nvCxnSpPr>
          <p:spPr>
            <a:xfrm>
              <a:off x="4339648" y="1732750"/>
              <a:ext cx="980836" cy="518691"/>
            </a:xfrm>
            <a:prstGeom prst="line">
              <a:avLst/>
            </a:prstGeom>
          </p:spPr>
          <p:style>
            <a:lnRef idx="1">
              <a:schemeClr val="dk1"/>
            </a:lnRef>
            <a:fillRef idx="0">
              <a:schemeClr val="dk1"/>
            </a:fillRef>
            <a:effectRef idx="0">
              <a:schemeClr val="dk1"/>
            </a:effectRef>
            <a:fontRef idx="minor">
              <a:schemeClr val="tx1"/>
            </a:fontRef>
          </p:style>
        </p:cxnSp>
        <p:cxnSp>
          <p:nvCxnSpPr>
            <p:cNvPr id="40" name="直線接點 39"/>
            <p:cNvCxnSpPr>
              <a:stCxn id="38" idx="3"/>
              <a:endCxn id="15" idx="0"/>
            </p:cNvCxnSpPr>
            <p:nvPr/>
          </p:nvCxnSpPr>
          <p:spPr>
            <a:xfrm flipH="1">
              <a:off x="3276329" y="1923669"/>
              <a:ext cx="602400" cy="788691"/>
            </a:xfrm>
            <a:prstGeom prst="line">
              <a:avLst/>
            </a:prstGeom>
          </p:spPr>
          <p:style>
            <a:lnRef idx="1">
              <a:schemeClr val="dk1"/>
            </a:lnRef>
            <a:fillRef idx="0">
              <a:schemeClr val="dk1"/>
            </a:fillRef>
            <a:effectRef idx="0">
              <a:schemeClr val="dk1"/>
            </a:effectRef>
            <a:fontRef idx="minor">
              <a:schemeClr val="tx1"/>
            </a:fontRef>
          </p:style>
        </p:cxnSp>
        <p:cxnSp>
          <p:nvCxnSpPr>
            <p:cNvPr id="42" name="直線接點 41"/>
            <p:cNvCxnSpPr>
              <a:endCxn id="15" idx="1"/>
            </p:cNvCxnSpPr>
            <p:nvPr/>
          </p:nvCxnSpPr>
          <p:spPr>
            <a:xfrm>
              <a:off x="2529329" y="2065750"/>
              <a:ext cx="556081" cy="725691"/>
            </a:xfrm>
            <a:prstGeom prst="line">
              <a:avLst/>
            </a:prstGeom>
          </p:spPr>
          <p:style>
            <a:lnRef idx="1">
              <a:schemeClr val="dk1"/>
            </a:lnRef>
            <a:fillRef idx="0">
              <a:schemeClr val="dk1"/>
            </a:fillRef>
            <a:effectRef idx="0">
              <a:schemeClr val="dk1"/>
            </a:effectRef>
            <a:fontRef idx="minor">
              <a:schemeClr val="tx1"/>
            </a:fontRef>
          </p:style>
        </p:cxnSp>
        <p:cxnSp>
          <p:nvCxnSpPr>
            <p:cNvPr id="44" name="直線接點 43"/>
            <p:cNvCxnSpPr>
              <a:stCxn id="34" idx="6"/>
              <a:endCxn id="15" idx="2"/>
            </p:cNvCxnSpPr>
            <p:nvPr/>
          </p:nvCxnSpPr>
          <p:spPr>
            <a:xfrm flipV="1">
              <a:off x="1919384" y="2982360"/>
              <a:ext cx="1086945" cy="143812"/>
            </a:xfrm>
            <a:prstGeom prst="line">
              <a:avLst/>
            </a:prstGeom>
          </p:spPr>
          <p:style>
            <a:lnRef idx="1">
              <a:schemeClr val="dk1"/>
            </a:lnRef>
            <a:fillRef idx="0">
              <a:schemeClr val="dk1"/>
            </a:fillRef>
            <a:effectRef idx="0">
              <a:schemeClr val="dk1"/>
            </a:effectRef>
            <a:fontRef idx="minor">
              <a:schemeClr val="tx1"/>
            </a:fontRef>
          </p:style>
        </p:cxnSp>
        <p:cxnSp>
          <p:nvCxnSpPr>
            <p:cNvPr id="46" name="直線接點 45"/>
            <p:cNvCxnSpPr>
              <a:stCxn id="34" idx="4"/>
              <a:endCxn id="32" idx="2"/>
            </p:cNvCxnSpPr>
            <p:nvPr/>
          </p:nvCxnSpPr>
          <p:spPr>
            <a:xfrm>
              <a:off x="1649384" y="3396172"/>
              <a:ext cx="879945" cy="778821"/>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p:cNvCxnSpPr>
              <a:stCxn id="15" idx="5"/>
              <a:endCxn id="30" idx="2"/>
            </p:cNvCxnSpPr>
            <p:nvPr/>
          </p:nvCxnSpPr>
          <p:spPr>
            <a:xfrm>
              <a:off x="3467248" y="3173279"/>
              <a:ext cx="1052592" cy="1352305"/>
            </a:xfrm>
            <a:prstGeom prst="line">
              <a:avLst/>
            </a:prstGeom>
          </p:spPr>
          <p:style>
            <a:lnRef idx="1">
              <a:schemeClr val="dk1"/>
            </a:lnRef>
            <a:fillRef idx="0">
              <a:schemeClr val="dk1"/>
            </a:fillRef>
            <a:effectRef idx="0">
              <a:schemeClr val="dk1"/>
            </a:effectRef>
            <a:fontRef idx="minor">
              <a:schemeClr val="tx1"/>
            </a:fontRef>
          </p:style>
        </p:cxnSp>
        <p:cxnSp>
          <p:nvCxnSpPr>
            <p:cNvPr id="53" name="直線接點 52"/>
            <p:cNvCxnSpPr>
              <a:stCxn id="19" idx="7"/>
              <a:endCxn id="24" idx="3"/>
            </p:cNvCxnSpPr>
            <p:nvPr/>
          </p:nvCxnSpPr>
          <p:spPr>
            <a:xfrm flipV="1">
              <a:off x="5702322" y="1986669"/>
              <a:ext cx="813000" cy="264772"/>
            </a:xfrm>
            <a:prstGeom prst="line">
              <a:avLst/>
            </a:prstGeom>
          </p:spPr>
          <p:style>
            <a:lnRef idx="1">
              <a:schemeClr val="dk1"/>
            </a:lnRef>
            <a:fillRef idx="0">
              <a:schemeClr val="dk1"/>
            </a:fillRef>
            <a:effectRef idx="0">
              <a:schemeClr val="dk1"/>
            </a:effectRef>
            <a:fontRef idx="minor">
              <a:schemeClr val="tx1"/>
            </a:fontRef>
          </p:style>
        </p:cxnSp>
        <p:cxnSp>
          <p:nvCxnSpPr>
            <p:cNvPr id="55" name="直線接點 54"/>
            <p:cNvCxnSpPr>
              <a:stCxn id="24" idx="5"/>
              <a:endCxn id="26" idx="1"/>
            </p:cNvCxnSpPr>
            <p:nvPr/>
          </p:nvCxnSpPr>
          <p:spPr>
            <a:xfrm>
              <a:off x="6897160" y="1986669"/>
              <a:ext cx="868200" cy="327772"/>
            </a:xfrm>
            <a:prstGeom prst="line">
              <a:avLst/>
            </a:prstGeom>
          </p:spPr>
          <p:style>
            <a:lnRef idx="1">
              <a:schemeClr val="dk1"/>
            </a:lnRef>
            <a:fillRef idx="0">
              <a:schemeClr val="dk1"/>
            </a:fillRef>
            <a:effectRef idx="0">
              <a:schemeClr val="dk1"/>
            </a:effectRef>
            <a:fontRef idx="minor">
              <a:schemeClr val="tx1"/>
            </a:fontRef>
          </p:style>
        </p:cxnSp>
        <p:cxnSp>
          <p:nvCxnSpPr>
            <p:cNvPr id="57" name="直線接點 56"/>
            <p:cNvCxnSpPr>
              <a:stCxn id="19" idx="6"/>
              <a:endCxn id="28" idx="1"/>
            </p:cNvCxnSpPr>
            <p:nvPr/>
          </p:nvCxnSpPr>
          <p:spPr>
            <a:xfrm>
              <a:off x="5781403" y="2442360"/>
              <a:ext cx="1443957" cy="1205249"/>
            </a:xfrm>
            <a:prstGeom prst="line">
              <a:avLst/>
            </a:prstGeom>
          </p:spPr>
          <p:style>
            <a:lnRef idx="1">
              <a:schemeClr val="dk1"/>
            </a:lnRef>
            <a:fillRef idx="0">
              <a:schemeClr val="dk1"/>
            </a:fillRef>
            <a:effectRef idx="0">
              <a:schemeClr val="dk1"/>
            </a:effectRef>
            <a:fontRef idx="minor">
              <a:schemeClr val="tx1"/>
            </a:fontRef>
          </p:style>
        </p:cxnSp>
        <p:cxnSp>
          <p:nvCxnSpPr>
            <p:cNvPr id="59" name="直線接點 58"/>
            <p:cNvCxnSpPr>
              <a:stCxn id="19" idx="4"/>
              <a:endCxn id="22" idx="1"/>
            </p:cNvCxnSpPr>
            <p:nvPr/>
          </p:nvCxnSpPr>
          <p:spPr>
            <a:xfrm>
              <a:off x="5511403" y="2712360"/>
              <a:ext cx="98980" cy="793918"/>
            </a:xfrm>
            <a:prstGeom prst="line">
              <a:avLst/>
            </a:prstGeom>
          </p:spPr>
          <p:style>
            <a:lnRef idx="1">
              <a:schemeClr val="dk1"/>
            </a:lnRef>
            <a:fillRef idx="0">
              <a:schemeClr val="dk1"/>
            </a:fillRef>
            <a:effectRef idx="0">
              <a:schemeClr val="dk1"/>
            </a:effectRef>
            <a:fontRef idx="minor">
              <a:schemeClr val="tx1"/>
            </a:fontRef>
          </p:style>
        </p:cxnSp>
        <p:cxnSp>
          <p:nvCxnSpPr>
            <p:cNvPr id="65" name="直線接點 64"/>
            <p:cNvCxnSpPr>
              <a:stCxn id="30" idx="7"/>
              <a:endCxn id="22" idx="3"/>
            </p:cNvCxnSpPr>
            <p:nvPr/>
          </p:nvCxnSpPr>
          <p:spPr>
            <a:xfrm flipV="1">
              <a:off x="4980759" y="3888116"/>
              <a:ext cx="629624" cy="446549"/>
            </a:xfrm>
            <a:prstGeom prst="line">
              <a:avLst/>
            </a:prstGeom>
          </p:spPr>
          <p:style>
            <a:lnRef idx="1">
              <a:schemeClr val="dk1"/>
            </a:lnRef>
            <a:fillRef idx="0">
              <a:schemeClr val="dk1"/>
            </a:fillRef>
            <a:effectRef idx="0">
              <a:schemeClr val="dk1"/>
            </a:effectRef>
            <a:fontRef idx="minor">
              <a:schemeClr val="tx1"/>
            </a:fontRef>
          </p:style>
        </p:cxnSp>
      </p:grpSp>
      <p:sp>
        <p:nvSpPr>
          <p:cNvPr id="66" name="文字方塊 65">
            <a:extLst>
              <a:ext uri="{FF2B5EF4-FFF2-40B4-BE49-F238E27FC236}">
                <a16:creationId xmlns:a16="http://schemas.microsoft.com/office/drawing/2014/main" id="{80F1AF33-2A48-2B44-BB19-15FB8B46E40F}"/>
              </a:ext>
            </a:extLst>
          </p:cNvPr>
          <p:cNvSpPr txBox="1"/>
          <p:nvPr/>
        </p:nvSpPr>
        <p:spPr>
          <a:xfrm>
            <a:off x="6363776" y="862730"/>
            <a:ext cx="2468524" cy="369332"/>
          </a:xfrm>
          <a:prstGeom prst="rect">
            <a:avLst/>
          </a:prstGeom>
          <a:noFill/>
        </p:spPr>
        <p:txBody>
          <a:bodyPr wrap="square" rtlCol="0">
            <a:spAutoFit/>
          </a:bodyPr>
          <a:lstStyle/>
          <a:p>
            <a:pPr algn="ctr"/>
            <a:r>
              <a:rPr kumimoji="1" lang="en-US" altLang="zh-TW" sz="1800" b="1" dirty="0" err="1">
                <a:latin typeface="Times New Roman" panose="02020603050405020304" pitchFamily="18" charset="0"/>
                <a:cs typeface="Times New Roman" panose="02020603050405020304" pitchFamily="18" charset="0"/>
              </a:rPr>
              <a:t>Blockchain</a:t>
            </a:r>
            <a:endParaRPr kumimoji="1" lang="zh-TW" altLang="en-US" sz="1800" b="1" dirty="0">
              <a:latin typeface="Times New Roman" panose="02020603050405020304" pitchFamily="18" charset="0"/>
              <a:cs typeface="Times New Roman" panose="02020603050405020304" pitchFamily="18" charset="0"/>
            </a:endParaRPr>
          </a:p>
        </p:txBody>
      </p:sp>
      <p:sp>
        <p:nvSpPr>
          <p:cNvPr id="68" name="文字方塊 67">
            <a:extLst>
              <a:ext uri="{FF2B5EF4-FFF2-40B4-BE49-F238E27FC236}">
                <a16:creationId xmlns:a16="http://schemas.microsoft.com/office/drawing/2014/main" id="{80F1AF33-2A48-2B44-BB19-15FB8B46E40F}"/>
              </a:ext>
            </a:extLst>
          </p:cNvPr>
          <p:cNvSpPr txBox="1"/>
          <p:nvPr/>
        </p:nvSpPr>
        <p:spPr>
          <a:xfrm>
            <a:off x="2954707" y="3209271"/>
            <a:ext cx="683041"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Alice</a:t>
            </a:r>
            <a:endParaRPr kumimoji="1" lang="zh-TW" altLang="en-US" sz="1600" b="1" dirty="0">
              <a:latin typeface="Times New Roman" panose="02020603050405020304" pitchFamily="18" charset="0"/>
              <a:cs typeface="Times New Roman" panose="02020603050405020304" pitchFamily="18" charset="0"/>
            </a:endParaRPr>
          </a:p>
        </p:txBody>
      </p:sp>
      <p:sp>
        <p:nvSpPr>
          <p:cNvPr id="69" name="文字方塊 68">
            <a:extLst>
              <a:ext uri="{FF2B5EF4-FFF2-40B4-BE49-F238E27FC236}">
                <a16:creationId xmlns:a16="http://schemas.microsoft.com/office/drawing/2014/main" id="{80F1AF33-2A48-2B44-BB19-15FB8B46E40F}"/>
              </a:ext>
            </a:extLst>
          </p:cNvPr>
          <p:cNvSpPr txBox="1"/>
          <p:nvPr/>
        </p:nvSpPr>
        <p:spPr>
          <a:xfrm>
            <a:off x="5465392" y="3966175"/>
            <a:ext cx="683041"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Bob</a:t>
            </a:r>
          </a:p>
        </p:txBody>
      </p:sp>
      <p:cxnSp>
        <p:nvCxnSpPr>
          <p:cNvPr id="71" name="直線單箭頭接點 70"/>
          <p:cNvCxnSpPr>
            <a:stCxn id="15" idx="6"/>
            <a:endCxn id="22" idx="2"/>
          </p:cNvCxnSpPr>
          <p:nvPr/>
        </p:nvCxnSpPr>
        <p:spPr>
          <a:xfrm>
            <a:off x="3546329" y="2982360"/>
            <a:ext cx="1984973" cy="71483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圖片 71">
            <a:extLst>
              <a:ext uri="{FF2B5EF4-FFF2-40B4-BE49-F238E27FC236}">
                <a16:creationId xmlns:a16="http://schemas.microsoft.com/office/drawing/2014/main" id="{6FCA368E-F9AB-EA48-8007-CD13FF96E2DA}"/>
              </a:ext>
            </a:extLst>
          </p:cNvPr>
          <p:cNvPicPr>
            <a:picLocks noChangeAspect="1"/>
          </p:cNvPicPr>
          <p:nvPr/>
        </p:nvPicPr>
        <p:blipFill>
          <a:blip r:embed="rId15"/>
          <a:stretch>
            <a:fillRect/>
          </a:stretch>
        </p:blipFill>
        <p:spPr>
          <a:xfrm>
            <a:off x="2844120" y="2241483"/>
            <a:ext cx="221173" cy="227742"/>
          </a:xfrm>
          <a:prstGeom prst="rect">
            <a:avLst/>
          </a:prstGeom>
        </p:spPr>
      </p:pic>
      <p:pic>
        <p:nvPicPr>
          <p:cNvPr id="73" name="圖片 7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2133273" y="3639469"/>
            <a:ext cx="220258" cy="226800"/>
          </a:xfrm>
          <a:prstGeom prst="rect">
            <a:avLst/>
          </a:prstGeom>
        </p:spPr>
      </p:pic>
      <p:pic>
        <p:nvPicPr>
          <p:cNvPr id="74" name="圖片 73">
            <a:extLst>
              <a:ext uri="{FF2B5EF4-FFF2-40B4-BE49-F238E27FC236}">
                <a16:creationId xmlns:a16="http://schemas.microsoft.com/office/drawing/2014/main" id="{283455E1-098E-9A40-BD4B-F35D7A9FA90A}"/>
              </a:ext>
            </a:extLst>
          </p:cNvPr>
          <p:cNvPicPr>
            <a:picLocks noChangeAspect="1"/>
          </p:cNvPicPr>
          <p:nvPr/>
        </p:nvPicPr>
        <p:blipFill>
          <a:blip r:embed="rId17"/>
          <a:stretch>
            <a:fillRect/>
          </a:stretch>
        </p:blipFill>
        <p:spPr>
          <a:xfrm>
            <a:off x="3791096" y="3849431"/>
            <a:ext cx="220257" cy="226800"/>
          </a:xfrm>
          <a:prstGeom prst="rect">
            <a:avLst/>
          </a:prstGeom>
        </p:spPr>
      </p:pic>
      <p:pic>
        <p:nvPicPr>
          <p:cNvPr id="76" name="圖片 75">
            <a:extLst>
              <a:ext uri="{FF2B5EF4-FFF2-40B4-BE49-F238E27FC236}">
                <a16:creationId xmlns:a16="http://schemas.microsoft.com/office/drawing/2014/main" id="{929E3518-4EFC-7948-9AD2-A0FCA6E3C520}"/>
              </a:ext>
            </a:extLst>
          </p:cNvPr>
          <p:cNvPicPr>
            <a:picLocks noChangeAspect="1"/>
          </p:cNvPicPr>
          <p:nvPr/>
        </p:nvPicPr>
        <p:blipFill>
          <a:blip r:embed="rId18"/>
          <a:stretch>
            <a:fillRect/>
          </a:stretch>
        </p:blipFill>
        <p:spPr>
          <a:xfrm>
            <a:off x="4409630" y="3173279"/>
            <a:ext cx="296321" cy="305123"/>
          </a:xfrm>
          <a:prstGeom prst="rect">
            <a:avLst/>
          </a:prstGeom>
        </p:spPr>
      </p:pic>
      <p:pic>
        <p:nvPicPr>
          <p:cNvPr id="77" name="圖片 76">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4811603" y="1822069"/>
            <a:ext cx="203200" cy="203200"/>
          </a:xfrm>
          <a:prstGeom prst="rect">
            <a:avLst/>
          </a:prstGeom>
        </p:spPr>
      </p:pic>
      <p:pic>
        <p:nvPicPr>
          <p:cNvPr id="78" name="圖片 77">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6133339" y="2117528"/>
            <a:ext cx="177800" cy="177800"/>
          </a:xfrm>
          <a:prstGeom prst="rect">
            <a:avLst/>
          </a:prstGeom>
        </p:spPr>
      </p:pic>
      <p:pic>
        <p:nvPicPr>
          <p:cNvPr id="79" name="圖片 78">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7357036" y="1954511"/>
            <a:ext cx="203200" cy="203200"/>
          </a:xfrm>
          <a:prstGeom prst="rect">
            <a:avLst/>
          </a:prstGeom>
        </p:spPr>
      </p:pic>
      <p:pic>
        <p:nvPicPr>
          <p:cNvPr id="80" name="圖片 79">
            <a:extLst>
              <a:ext uri="{FF2B5EF4-FFF2-40B4-BE49-F238E27FC236}">
                <a16:creationId xmlns:a16="http://schemas.microsoft.com/office/drawing/2014/main" id="{C32FCDD0-FD54-DD41-ACDB-E9542318F0B2}"/>
              </a:ext>
            </a:extLst>
          </p:cNvPr>
          <p:cNvPicPr>
            <a:picLocks noChangeAspect="1"/>
          </p:cNvPicPr>
          <p:nvPr/>
        </p:nvPicPr>
        <p:blipFill>
          <a:blip r:embed="rId21"/>
          <a:stretch>
            <a:fillRect/>
          </a:stretch>
        </p:blipFill>
        <p:spPr>
          <a:xfrm>
            <a:off x="2304539" y="2856172"/>
            <a:ext cx="203200" cy="203200"/>
          </a:xfrm>
          <a:prstGeom prst="rect">
            <a:avLst/>
          </a:prstGeom>
        </p:spPr>
      </p:pic>
      <p:pic>
        <p:nvPicPr>
          <p:cNvPr id="81" name="圖片 80">
            <a:extLst>
              <a:ext uri="{FF2B5EF4-FFF2-40B4-BE49-F238E27FC236}">
                <a16:creationId xmlns:a16="http://schemas.microsoft.com/office/drawing/2014/main" id="{A5E1AF10-783C-564C-85DD-4833E90049F4}"/>
              </a:ext>
            </a:extLst>
          </p:cNvPr>
          <p:cNvPicPr>
            <a:picLocks noChangeAspect="1"/>
          </p:cNvPicPr>
          <p:nvPr/>
        </p:nvPicPr>
        <p:blipFill>
          <a:blip r:embed="rId19"/>
          <a:stretch>
            <a:fillRect/>
          </a:stretch>
        </p:blipFill>
        <p:spPr>
          <a:xfrm>
            <a:off x="6383314" y="3115869"/>
            <a:ext cx="203200" cy="203200"/>
          </a:xfrm>
          <a:prstGeom prst="rect">
            <a:avLst/>
          </a:prstGeom>
        </p:spPr>
      </p:pic>
      <p:pic>
        <p:nvPicPr>
          <p:cNvPr id="82" name="圖片 81">
            <a:extLst>
              <a:ext uri="{FF2B5EF4-FFF2-40B4-BE49-F238E27FC236}">
                <a16:creationId xmlns:a16="http://schemas.microsoft.com/office/drawing/2014/main" id="{C7BD3A74-1074-A44D-91E1-E4F02CE42E47}"/>
              </a:ext>
            </a:extLst>
          </p:cNvPr>
          <p:cNvPicPr>
            <a:picLocks noChangeAspect="1"/>
          </p:cNvPicPr>
          <p:nvPr/>
        </p:nvPicPr>
        <p:blipFill>
          <a:blip r:embed="rId20"/>
          <a:stretch>
            <a:fillRect/>
          </a:stretch>
        </p:blipFill>
        <p:spPr>
          <a:xfrm>
            <a:off x="5109539" y="3933590"/>
            <a:ext cx="177800" cy="177800"/>
          </a:xfrm>
          <a:prstGeom prst="rect">
            <a:avLst/>
          </a:prstGeom>
        </p:spPr>
      </p:pic>
      <p:pic>
        <p:nvPicPr>
          <p:cNvPr id="83" name="圖片 82">
            <a:extLst>
              <a:ext uri="{FF2B5EF4-FFF2-40B4-BE49-F238E27FC236}">
                <a16:creationId xmlns:a16="http://schemas.microsoft.com/office/drawing/2014/main" id="{B0CF45EA-31D5-E94B-A300-F1DCFE6D092A}"/>
              </a:ext>
            </a:extLst>
          </p:cNvPr>
          <p:cNvPicPr>
            <a:picLocks noChangeAspect="1"/>
          </p:cNvPicPr>
          <p:nvPr/>
        </p:nvPicPr>
        <p:blipFill>
          <a:blip r:embed="rId16"/>
          <a:stretch>
            <a:fillRect/>
          </a:stretch>
        </p:blipFill>
        <p:spPr>
          <a:xfrm>
            <a:off x="5601235" y="2944035"/>
            <a:ext cx="220258" cy="226800"/>
          </a:xfrm>
          <a:prstGeom prst="rect">
            <a:avLst/>
          </a:prstGeom>
        </p:spPr>
      </p:pic>
      <p:pic>
        <p:nvPicPr>
          <p:cNvPr id="85" name="圖片 8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12910" y="2876247"/>
            <a:ext cx="724913" cy="724913"/>
          </a:xfrm>
          <a:prstGeom prst="rect">
            <a:avLst/>
          </a:prstGeom>
        </p:spPr>
      </p:pic>
      <p:sp>
        <p:nvSpPr>
          <p:cNvPr id="86" name="投影片編號版面配置區 8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6</a:t>
            </a:fld>
            <a:endParaRPr lang="zh-TW" altLang="en-US"/>
          </a:p>
        </p:txBody>
      </p:sp>
    </p:spTree>
    <p:extLst>
      <p:ext uri="{BB962C8B-B14F-4D97-AF65-F5344CB8AC3E}">
        <p14:creationId xmlns:p14="http://schemas.microsoft.com/office/powerpoint/2010/main" val="36228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應用例子</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6" name="文字方塊 65">
            <a:extLst>
              <a:ext uri="{FF2B5EF4-FFF2-40B4-BE49-F238E27FC236}">
                <a16:creationId xmlns:a16="http://schemas.microsoft.com/office/drawing/2014/main" id="{80F1AF33-2A48-2B44-BB19-15FB8B46E40F}"/>
              </a:ext>
            </a:extLst>
          </p:cNvPr>
          <p:cNvSpPr txBox="1"/>
          <p:nvPr/>
        </p:nvSpPr>
        <p:spPr>
          <a:xfrm>
            <a:off x="2971990" y="2914813"/>
            <a:ext cx="2468524" cy="646331"/>
          </a:xfrm>
          <a:prstGeom prst="rect">
            <a:avLst/>
          </a:prstGeom>
          <a:noFill/>
        </p:spPr>
        <p:txBody>
          <a:bodyPr wrap="square" rtlCol="0">
            <a:spAutoFit/>
          </a:bodyPr>
          <a:lstStyle/>
          <a:p>
            <a:pPr algn="ctr"/>
            <a:r>
              <a:rPr kumimoji="1" lang="zh-TW" altLang="en-US" sz="1800" b="1" dirty="0">
                <a:latin typeface="Times New Roman" panose="02020603050405020304" pitchFamily="18" charset="0"/>
                <a:cs typeface="Times New Roman" panose="02020603050405020304" pitchFamily="18" charset="0"/>
              </a:rPr>
              <a:t>給範圍查詢的例子 </a:t>
            </a:r>
            <a:r>
              <a:rPr kumimoji="1" lang="en-US" altLang="zh-TW" sz="1800" b="1" dirty="0">
                <a:latin typeface="Times New Roman" panose="02020603050405020304" pitchFamily="18" charset="0"/>
                <a:cs typeface="Times New Roman" panose="02020603050405020304" pitchFamily="18" charset="0"/>
              </a:rPr>
              <a:t>or </a:t>
            </a:r>
            <a:r>
              <a:rPr kumimoji="1" lang="zh-TW" altLang="en-US" sz="1800" b="1" dirty="0">
                <a:latin typeface="Times New Roman" panose="02020603050405020304" pitchFamily="18" charset="0"/>
                <a:cs typeface="Times New Roman" panose="02020603050405020304" pitchFamily="18" charset="0"/>
              </a:rPr>
              <a:t>網頁截圖</a:t>
            </a:r>
            <a:endParaRPr kumimoji="1" lang="en-US" altLang="zh-TW" sz="1800" b="1" dirty="0">
              <a:latin typeface="Times New Roman" panose="02020603050405020304" pitchFamily="18" charset="0"/>
              <a:cs typeface="Times New Roman" panose="02020603050405020304" pitchFamily="18" charset="0"/>
            </a:endParaRPr>
          </a:p>
        </p:txBody>
      </p:sp>
      <p:sp>
        <p:nvSpPr>
          <p:cNvPr id="86" name="投影片編號版面配置區 8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spTree>
    <p:extLst>
      <p:ext uri="{BB962C8B-B14F-4D97-AF65-F5344CB8AC3E}">
        <p14:creationId xmlns:p14="http://schemas.microsoft.com/office/powerpoint/2010/main" val="4018017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Outline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相關技術與文獻</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altLang="zh-TW" sz="2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742950" lvl="1" indent="-285750">
              <a:lnSpc>
                <a:spcPct val="150000"/>
              </a:lnSpc>
            </a:pPr>
            <a:r>
              <a:rPr lang="en-US" sz="20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742950" lvl="1" indent="-285750">
              <a:lnSpc>
                <a:spcPct val="150000"/>
              </a:lnSpc>
            </a:pPr>
            <a:r>
              <a:rPr 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 Listener</a:t>
            </a:r>
          </a:p>
          <a:p>
            <a:pPr marL="285750" indent="-285750">
              <a:lnSpc>
                <a:spcPct val="150000"/>
              </a:lnSpc>
            </a:pP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nSpc>
                <a:spcPct val="150000"/>
              </a:lnSpc>
              <a:buNone/>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spTree>
    <p:extLst>
      <p:ext uri="{BB962C8B-B14F-4D97-AF65-F5344CB8AC3E}">
        <p14:creationId xmlns:p14="http://schemas.microsoft.com/office/powerpoint/2010/main" val="320832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無提供智能合約內部交易資訊</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數位貨幣之實際交易數量</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spTree>
    <p:extLst>
      <p:ext uri="{BB962C8B-B14F-4D97-AF65-F5344CB8AC3E}">
        <p14:creationId xmlns:p14="http://schemas.microsoft.com/office/powerpoint/2010/main" val="2437310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13854</TotalTime>
  <Words>3203</Words>
  <Application>Microsoft Macintosh PowerPoint</Application>
  <PresentationFormat>如螢幕大小 (16:9)</PresentationFormat>
  <Paragraphs>361</Paragraphs>
  <Slides>39</Slides>
  <Notes>39</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39</vt:i4>
      </vt:variant>
    </vt:vector>
  </HeadingPairs>
  <TitlesOfParts>
    <vt:vector size="46" baseType="lpstr">
      <vt:lpstr>Microsoft JhengHei</vt:lpstr>
      <vt:lpstr>標楷體</vt:lpstr>
      <vt:lpstr>DengXian</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Outline</vt:lpstr>
      <vt:lpstr>Outline</vt:lpstr>
      <vt:lpstr>Outline</vt:lpstr>
      <vt:lpstr>背景動機  </vt:lpstr>
      <vt:lpstr>應用例子  </vt:lpstr>
      <vt:lpstr>應用例子  </vt:lpstr>
      <vt:lpstr>Outline</vt:lpstr>
      <vt:lpstr>Ethereum Query Language</vt:lpstr>
      <vt:lpstr>BigChainDB</vt:lpstr>
      <vt:lpstr>Etherscan</vt:lpstr>
      <vt:lpstr>Event Listener</vt:lpstr>
      <vt:lpstr>Outline</vt:lpstr>
      <vt:lpstr>設計發想</vt:lpstr>
      <vt:lpstr>系統設計</vt:lpstr>
      <vt:lpstr>技術背景</vt:lpstr>
      <vt:lpstr>WHY智能合約</vt:lpstr>
      <vt:lpstr>為何使用另一區塊鏈做為儲存</vt:lpstr>
      <vt:lpstr>WHY跨鏈技術 -&gt; HOW</vt:lpstr>
      <vt:lpstr>Outline</vt:lpstr>
      <vt:lpstr>PowerPoint 簡報</vt:lpstr>
      <vt:lpstr>PowerPoint 簡報</vt:lpstr>
      <vt:lpstr>PowerPoint 簡報</vt:lpstr>
      <vt:lpstr>PowerPoint 簡報</vt:lpstr>
      <vt:lpstr>跨鏈技術</vt:lpstr>
      <vt:lpstr>PowerPoint 簡報</vt:lpstr>
      <vt:lpstr>智能合約與Oraclize (Provable)服務</vt:lpstr>
      <vt:lpstr>智能合約與Oraclize(Provable)服務</vt:lpstr>
      <vt:lpstr>交易內容處理方法(Solidity)</vt:lpstr>
      <vt:lpstr>交易內容處理方法(Solidity)</vt:lpstr>
      <vt:lpstr>「區塊範圍」與「時間範圍」查詢功能</vt:lpstr>
      <vt:lpstr>Binary Search查詢效能比較</vt:lpstr>
      <vt:lpstr>Outline</vt:lpstr>
      <vt:lpstr>實作中遭遇的難題</vt:lpstr>
      <vt:lpstr>網頁架構圖</vt:lpstr>
      <vt:lpstr>Demo</vt:lpstr>
      <vt:lpstr>結論</vt:lpstr>
      <vt:lpstr>結論</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Microsoft Office User</cp:lastModifiedBy>
  <cp:revision>350</cp:revision>
  <dcterms:modified xsi:type="dcterms:W3CDTF">2020-11-11T12:22:31Z</dcterms:modified>
</cp:coreProperties>
</file>